
<file path=[Content_Types].xml><?xml version="1.0" encoding="utf-8"?>
<Types xmlns="http://schemas.openxmlformats.org/package/2006/content-types">
  <Default Extension="docx" ContentType="application/vnd.openxmlformats-officedocument.wordprocessingml.documen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1"/>
    <p:sldMasterId id="2147483673" r:id="rId2"/>
  </p:sldMasterIdLst>
  <p:notesMasterIdLst>
    <p:notesMasterId r:id="rId79"/>
  </p:notes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02" r:id="rId20"/>
    <p:sldId id="301"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328" r:id="rId42"/>
    <p:sldId id="294" r:id="rId43"/>
    <p:sldId id="295" r:id="rId44"/>
    <p:sldId id="296" r:id="rId45"/>
    <p:sldId id="298" r:id="rId46"/>
    <p:sldId id="297" r:id="rId47"/>
    <p:sldId id="329" r:id="rId48"/>
    <p:sldId id="317" r:id="rId49"/>
    <p:sldId id="318" r:id="rId50"/>
    <p:sldId id="319" r:id="rId51"/>
    <p:sldId id="320" r:id="rId52"/>
    <p:sldId id="330" r:id="rId53"/>
    <p:sldId id="321" r:id="rId54"/>
    <p:sldId id="322" r:id="rId55"/>
    <p:sldId id="331" r:id="rId56"/>
    <p:sldId id="323" r:id="rId57"/>
    <p:sldId id="324" r:id="rId58"/>
    <p:sldId id="332" r:id="rId59"/>
    <p:sldId id="325" r:id="rId60"/>
    <p:sldId id="326" r:id="rId61"/>
    <p:sldId id="333" r:id="rId62"/>
    <p:sldId id="327" r:id="rId63"/>
    <p:sldId id="303" r:id="rId64"/>
    <p:sldId id="304" r:id="rId65"/>
    <p:sldId id="305" r:id="rId66"/>
    <p:sldId id="307" r:id="rId67"/>
    <p:sldId id="308" r:id="rId68"/>
    <p:sldId id="306" r:id="rId69"/>
    <p:sldId id="311" r:id="rId70"/>
    <p:sldId id="316" r:id="rId71"/>
    <p:sldId id="310" r:id="rId72"/>
    <p:sldId id="314" r:id="rId73"/>
    <p:sldId id="312" r:id="rId74"/>
    <p:sldId id="315" r:id="rId75"/>
    <p:sldId id="334" r:id="rId76"/>
    <p:sldId id="335" r:id="rId77"/>
    <p:sldId id="299" r:id="rId78"/>
  </p:sldIdLst>
  <p:sldSz cx="9144000" cy="5143500" type="screen16x9"/>
  <p:notesSz cx="6858000" cy="9144000"/>
  <p:embeddedFontLst>
    <p:embeddedFont>
      <p:font typeface="Calibri" panose="020F0502020204030204" pitchFamily="34" charset="0"/>
      <p:regular r:id="rId80"/>
      <p:bold r:id="rId81"/>
      <p:italic r:id="rId82"/>
      <p:boldItalic r:id="rId83"/>
    </p:embeddedFont>
    <p:embeddedFont>
      <p:font typeface="Franklin Gothic" panose="020B0604020202020204" charset="0"/>
      <p:regular r:id="rId84"/>
      <p:bold r:id="rId85"/>
      <p:italic r:id="rId86"/>
      <p:boldItalic r:id="rId87"/>
    </p:embeddedFont>
    <p:embeddedFont>
      <p:font typeface="Libre Franklin" pitchFamily="2" charset="0"/>
      <p:regular r:id="rId88"/>
      <p:bold r:id="rId89"/>
      <p:italic r:id="rId90"/>
      <p:boldItalic r:id="rId91"/>
    </p:embeddedFont>
    <p:embeddedFont>
      <p:font typeface="Pacifico" panose="00000500000000000000" pitchFamily="2" charset="0"/>
      <p:regular r:id="rId9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SUS K413F" initials="AK" lastIdx="1" clrIdx="0">
    <p:extLst>
      <p:ext uri="{19B8F6BF-5375-455C-9EA6-DF929625EA0E}">
        <p15:presenceInfo xmlns:p15="http://schemas.microsoft.com/office/powerpoint/2012/main" userId="bd3ea7970e06a0a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2F7102-EA4E-4E65-8AB5-6DEFD0E63635}">
  <a:tblStyle styleId="{7F2F7102-EA4E-4E65-8AB5-6DEFD0E636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8"/>
  </p:normalViewPr>
  <p:slideViewPr>
    <p:cSldViewPr snapToGrid="0">
      <p:cViewPr varScale="1">
        <p:scale>
          <a:sx n="78" d="100"/>
          <a:sy n="78" d="100"/>
        </p:scale>
        <p:origin x="868"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font" Target="fonts/font5.fntdata"/><Relationship Id="rId89" Type="http://schemas.openxmlformats.org/officeDocument/2006/relationships/font" Target="fonts/font10.fntdata"/><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90" Type="http://schemas.openxmlformats.org/officeDocument/2006/relationships/font" Target="fonts/font11.fntdata"/><Relationship Id="rId95" Type="http://schemas.openxmlformats.org/officeDocument/2006/relationships/viewProps" Target="view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font" Target="fonts/font1.fntdata"/><Relationship Id="rId85" Type="http://schemas.openxmlformats.org/officeDocument/2006/relationships/font" Target="fonts/font6.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font" Target="fonts/font4.fntdata"/><Relationship Id="rId88" Type="http://schemas.openxmlformats.org/officeDocument/2006/relationships/font" Target="fonts/font9.fntdata"/><Relationship Id="rId91" Type="http://schemas.openxmlformats.org/officeDocument/2006/relationships/font" Target="fonts/font12.fntdata"/><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font" Target="fonts/font2.fntdata"/><Relationship Id="rId86" Type="http://schemas.openxmlformats.org/officeDocument/2006/relationships/font" Target="fonts/font7.fntdata"/><Relationship Id="rId9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font" Target="fonts/font13.fntdata"/><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font" Target="fonts/font8.fntdata"/><Relationship Id="rId61" Type="http://schemas.openxmlformats.org/officeDocument/2006/relationships/slide" Target="slides/slide59.xml"/><Relationship Id="rId82" Type="http://schemas.openxmlformats.org/officeDocument/2006/relationships/font" Target="fonts/font3.fntdata"/><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0C5EAE-20E8-4411-8864-8B261A8EC9B5}" type="doc">
      <dgm:prSet loTypeId="urn:microsoft.com/office/officeart/2005/8/layout/bProcess3" loCatId="process" qsTypeId="urn:microsoft.com/office/officeart/2005/8/quickstyle/simple1" qsCatId="simple" csTypeId="urn:microsoft.com/office/officeart/2005/8/colors/colorful2" csCatId="colorful" phldr="1"/>
      <dgm:spPr/>
    </dgm:pt>
    <dgm:pt modelId="{4FE1034E-2D5A-4C34-A4F6-BE5BFFC6325E}">
      <dgm:prSet phldrT="[Text]"/>
      <dgm:spPr/>
      <dgm:t>
        <a:bodyPr/>
        <a:lstStyle/>
        <a:p>
          <a:r>
            <a:rPr lang="en-US" b="0">
              <a:solidFill>
                <a:schemeClr val="tx1"/>
              </a:solidFill>
              <a:latin typeface="+mj-lt"/>
            </a:rPr>
            <a:t>Selama inspirasi, aliran udara memasuki ruang depan hidung dari arah vertikal oblik.</a:t>
          </a:r>
          <a:endParaRPr lang="en-US" b="0" dirty="0">
            <a:solidFill>
              <a:schemeClr val="tx1"/>
            </a:solidFill>
            <a:latin typeface="+mj-lt"/>
          </a:endParaRPr>
        </a:p>
      </dgm:t>
    </dgm:pt>
    <dgm:pt modelId="{3DF8AB78-8A47-450F-86FD-6B225DE0DC15}" type="parTrans" cxnId="{71AAF4CA-C2B8-44B7-9333-66E14F54B637}">
      <dgm:prSet/>
      <dgm:spPr/>
      <dgm:t>
        <a:bodyPr/>
        <a:lstStyle/>
        <a:p>
          <a:endParaRPr lang="en-US" b="0">
            <a:solidFill>
              <a:schemeClr val="tx1"/>
            </a:solidFill>
            <a:latin typeface="+mj-lt"/>
          </a:endParaRPr>
        </a:p>
      </dgm:t>
    </dgm:pt>
    <dgm:pt modelId="{7E88179F-5EE7-4812-ABA6-7AA8389DC543}" type="sibTrans" cxnId="{71AAF4CA-C2B8-44B7-9333-66E14F54B637}">
      <dgm:prSet/>
      <dgm:spPr/>
      <dgm:t>
        <a:bodyPr/>
        <a:lstStyle/>
        <a:p>
          <a:endParaRPr lang="en-US" b="0">
            <a:solidFill>
              <a:schemeClr val="tx1"/>
            </a:solidFill>
            <a:latin typeface="+mj-lt"/>
          </a:endParaRPr>
        </a:p>
      </dgm:t>
    </dgm:pt>
    <dgm:pt modelId="{79FC535C-45BF-45B7-AB92-493F49C71FB0}">
      <dgm:prSet phldrT="[Text]"/>
      <dgm:spPr/>
      <dgm:t>
        <a:bodyPr/>
        <a:lstStyle/>
        <a:p>
          <a:r>
            <a:rPr lang="en-US" b="0" dirty="0" err="1">
              <a:solidFill>
                <a:schemeClr val="tx1"/>
              </a:solidFill>
              <a:latin typeface="+mj-lt"/>
            </a:rPr>
            <a:t>Secara</a:t>
          </a:r>
          <a:r>
            <a:rPr lang="en-US" b="0" dirty="0">
              <a:solidFill>
                <a:schemeClr val="tx1"/>
              </a:solidFill>
              <a:latin typeface="+mj-lt"/>
            </a:rPr>
            <a:t> </a:t>
          </a:r>
          <a:r>
            <a:rPr lang="en-US" b="0" dirty="0" err="1">
              <a:solidFill>
                <a:schemeClr val="tx1"/>
              </a:solidFill>
              <a:latin typeface="+mj-lt"/>
            </a:rPr>
            <a:t>aerodinamis</a:t>
          </a:r>
          <a:r>
            <a:rPr lang="en-US" b="0" dirty="0">
              <a:solidFill>
                <a:schemeClr val="tx1"/>
              </a:solidFill>
              <a:latin typeface="+mj-lt"/>
            </a:rPr>
            <a:t>, </a:t>
          </a:r>
          <a:r>
            <a:rPr lang="en-US" b="0" dirty="0" err="1">
              <a:solidFill>
                <a:schemeClr val="tx1"/>
              </a:solidFill>
              <a:latin typeface="+mj-lt"/>
            </a:rPr>
            <a:t>udara</a:t>
          </a:r>
          <a:r>
            <a:rPr lang="en-US" b="0" dirty="0">
              <a:solidFill>
                <a:schemeClr val="tx1"/>
              </a:solidFill>
              <a:latin typeface="+mj-lt"/>
            </a:rPr>
            <a:t> </a:t>
          </a:r>
          <a:r>
            <a:rPr lang="en-US" b="0" dirty="0" err="1">
              <a:solidFill>
                <a:schemeClr val="tx1"/>
              </a:solidFill>
              <a:latin typeface="+mj-lt"/>
            </a:rPr>
            <a:t>ini</a:t>
          </a:r>
          <a:r>
            <a:rPr lang="en-US" b="0" dirty="0">
              <a:solidFill>
                <a:schemeClr val="tx1"/>
              </a:solidFill>
              <a:latin typeface="+mj-lt"/>
            </a:rPr>
            <a:t> </a:t>
          </a:r>
          <a:r>
            <a:rPr lang="en-US" b="0" dirty="0" err="1">
              <a:solidFill>
                <a:schemeClr val="tx1"/>
              </a:solidFill>
              <a:latin typeface="+mj-lt"/>
            </a:rPr>
            <a:t>dalam</a:t>
          </a:r>
          <a:r>
            <a:rPr lang="en-US" b="0" dirty="0">
              <a:solidFill>
                <a:schemeClr val="tx1"/>
              </a:solidFill>
              <a:latin typeface="+mj-lt"/>
            </a:rPr>
            <a:t> </a:t>
          </a:r>
          <a:r>
            <a:rPr lang="en-US" b="0" dirty="0" err="1">
              <a:solidFill>
                <a:schemeClr val="tx1"/>
              </a:solidFill>
              <a:latin typeface="+mj-lt"/>
            </a:rPr>
            <a:t>keadaan</a:t>
          </a:r>
          <a:r>
            <a:rPr lang="en-US" b="0" dirty="0">
              <a:solidFill>
                <a:schemeClr val="tx1"/>
              </a:solidFill>
              <a:latin typeface="+mj-lt"/>
            </a:rPr>
            <a:t> </a:t>
          </a:r>
          <a:r>
            <a:rPr lang="en-US" b="0" i="1" dirty="0">
              <a:solidFill>
                <a:schemeClr val="tx1"/>
              </a:solidFill>
              <a:latin typeface="+mj-lt"/>
            </a:rPr>
            <a:t>laminar flow, </a:t>
          </a:r>
          <a:r>
            <a:rPr lang="en-US" b="0" dirty="0" err="1">
              <a:solidFill>
                <a:schemeClr val="tx1"/>
              </a:solidFill>
              <a:latin typeface="+mj-lt"/>
            </a:rPr>
            <a:t>artinya</a:t>
          </a:r>
          <a:r>
            <a:rPr lang="en-US" b="0" dirty="0">
              <a:solidFill>
                <a:schemeClr val="tx1"/>
              </a:solidFill>
              <a:latin typeface="+mj-lt"/>
            </a:rPr>
            <a:t> </a:t>
          </a:r>
          <a:r>
            <a:rPr lang="en-US" b="0" dirty="0" err="1">
              <a:solidFill>
                <a:schemeClr val="tx1"/>
              </a:solidFill>
              <a:latin typeface="+mj-lt"/>
            </a:rPr>
            <a:t>tidak</a:t>
          </a:r>
          <a:r>
            <a:rPr lang="en-US" b="0" dirty="0">
              <a:solidFill>
                <a:schemeClr val="tx1"/>
              </a:solidFill>
              <a:latin typeface="+mj-lt"/>
            </a:rPr>
            <a:t> </a:t>
          </a:r>
          <a:r>
            <a:rPr lang="en-US" b="0" dirty="0" err="1">
              <a:solidFill>
                <a:schemeClr val="tx1"/>
              </a:solidFill>
              <a:latin typeface="+mj-lt"/>
            </a:rPr>
            <a:t>terjadi</a:t>
          </a:r>
          <a:r>
            <a:rPr lang="en-US" b="0" dirty="0">
              <a:solidFill>
                <a:schemeClr val="tx1"/>
              </a:solidFill>
              <a:latin typeface="+mj-lt"/>
            </a:rPr>
            <a:t> </a:t>
          </a:r>
          <a:r>
            <a:rPr lang="en-US" b="0" dirty="0" err="1">
              <a:solidFill>
                <a:schemeClr val="tx1"/>
              </a:solidFill>
              <a:latin typeface="+mj-lt"/>
            </a:rPr>
            <a:t>pencampuran</a:t>
          </a:r>
          <a:r>
            <a:rPr lang="en-US" b="0" dirty="0">
              <a:solidFill>
                <a:schemeClr val="tx1"/>
              </a:solidFill>
              <a:latin typeface="+mj-lt"/>
            </a:rPr>
            <a:t> </a:t>
          </a:r>
          <a:r>
            <a:rPr lang="en-US" b="0" dirty="0" err="1">
              <a:solidFill>
                <a:schemeClr val="tx1"/>
              </a:solidFill>
              <a:latin typeface="+mj-lt"/>
            </a:rPr>
            <a:t>lapisan</a:t>
          </a:r>
          <a:r>
            <a:rPr lang="en-US" b="0" dirty="0">
              <a:solidFill>
                <a:schemeClr val="tx1"/>
              </a:solidFill>
              <a:latin typeface="+mj-lt"/>
            </a:rPr>
            <a:t> </a:t>
          </a:r>
          <a:r>
            <a:rPr lang="en-US" b="0" dirty="0" err="1">
              <a:solidFill>
                <a:schemeClr val="tx1"/>
              </a:solidFill>
              <a:latin typeface="+mj-lt"/>
            </a:rPr>
            <a:t>udara</a:t>
          </a:r>
          <a:r>
            <a:rPr lang="en-US" b="0" dirty="0">
              <a:solidFill>
                <a:schemeClr val="tx1"/>
              </a:solidFill>
              <a:latin typeface="+mj-lt"/>
            </a:rPr>
            <a:t> yang </a:t>
          </a:r>
          <a:r>
            <a:rPr lang="en-US" b="0" dirty="0" err="1">
              <a:solidFill>
                <a:schemeClr val="tx1"/>
              </a:solidFill>
              <a:latin typeface="+mj-lt"/>
            </a:rPr>
            <a:t>berbeda</a:t>
          </a:r>
          <a:r>
            <a:rPr lang="en-US" b="0" dirty="0">
              <a:solidFill>
                <a:schemeClr val="tx1"/>
              </a:solidFill>
              <a:latin typeface="+mj-lt"/>
            </a:rPr>
            <a:t>.</a:t>
          </a:r>
        </a:p>
      </dgm:t>
    </dgm:pt>
    <dgm:pt modelId="{EF589C45-7E74-4713-A3FD-9C13F823B018}" type="parTrans" cxnId="{17C0D616-00AE-47BB-B49C-A4115FC10C79}">
      <dgm:prSet/>
      <dgm:spPr/>
      <dgm:t>
        <a:bodyPr/>
        <a:lstStyle/>
        <a:p>
          <a:endParaRPr lang="en-US" b="0">
            <a:solidFill>
              <a:schemeClr val="tx1"/>
            </a:solidFill>
            <a:latin typeface="+mj-lt"/>
          </a:endParaRPr>
        </a:p>
      </dgm:t>
    </dgm:pt>
    <dgm:pt modelId="{2A043CF2-0FA8-4BE7-ADDD-E84FD03B3DBC}" type="sibTrans" cxnId="{17C0D616-00AE-47BB-B49C-A4115FC10C79}">
      <dgm:prSet/>
      <dgm:spPr/>
      <dgm:t>
        <a:bodyPr/>
        <a:lstStyle/>
        <a:p>
          <a:endParaRPr lang="en-US" b="0">
            <a:solidFill>
              <a:schemeClr val="tx1"/>
            </a:solidFill>
            <a:latin typeface="+mj-lt"/>
          </a:endParaRPr>
        </a:p>
      </dgm:t>
    </dgm:pt>
    <dgm:pt modelId="{E7E97B66-F874-4306-B371-42BB65CEB843}">
      <dgm:prSet phldrT="[Text]"/>
      <dgm:spPr/>
      <dgm:t>
        <a:bodyPr/>
        <a:lstStyle/>
        <a:p>
          <a:r>
            <a:rPr lang="en-US" b="0" dirty="0">
              <a:solidFill>
                <a:schemeClr val="tx1"/>
              </a:solidFill>
              <a:latin typeface="+mj-lt"/>
            </a:rPr>
            <a:t>Ketika </a:t>
          </a:r>
          <a:r>
            <a:rPr lang="en-US" b="0" dirty="0" err="1">
              <a:solidFill>
                <a:schemeClr val="tx1"/>
              </a:solidFill>
              <a:latin typeface="+mj-lt"/>
            </a:rPr>
            <a:t>udara</a:t>
          </a:r>
          <a:r>
            <a:rPr lang="en-US" b="0" dirty="0">
              <a:solidFill>
                <a:schemeClr val="tx1"/>
              </a:solidFill>
              <a:latin typeface="+mj-lt"/>
            </a:rPr>
            <a:t> yang </a:t>
          </a:r>
          <a:r>
            <a:rPr lang="en-US" b="0" dirty="0" err="1">
              <a:solidFill>
                <a:schemeClr val="tx1"/>
              </a:solidFill>
              <a:latin typeface="+mj-lt"/>
            </a:rPr>
            <a:t>diinsipirasi</a:t>
          </a:r>
          <a:r>
            <a:rPr lang="en-US" b="0" dirty="0">
              <a:solidFill>
                <a:schemeClr val="tx1"/>
              </a:solidFill>
              <a:latin typeface="+mj-lt"/>
            </a:rPr>
            <a:t> </a:t>
          </a:r>
          <a:r>
            <a:rPr lang="en-US" b="0" dirty="0" err="1">
              <a:solidFill>
                <a:schemeClr val="tx1"/>
              </a:solidFill>
              <a:latin typeface="+mj-lt"/>
            </a:rPr>
            <a:t>mencapai</a:t>
          </a:r>
          <a:r>
            <a:rPr lang="en-US" b="0" dirty="0">
              <a:solidFill>
                <a:schemeClr val="tx1"/>
              </a:solidFill>
              <a:latin typeface="+mj-lt"/>
            </a:rPr>
            <a:t> </a:t>
          </a:r>
          <a:r>
            <a:rPr lang="en-US" b="0" dirty="0" err="1">
              <a:solidFill>
                <a:schemeClr val="tx1"/>
              </a:solidFill>
              <a:latin typeface="+mj-lt"/>
            </a:rPr>
            <a:t>katup</a:t>
          </a:r>
          <a:r>
            <a:rPr lang="en-US" b="0" dirty="0">
              <a:solidFill>
                <a:schemeClr val="tx1"/>
              </a:solidFill>
              <a:latin typeface="+mj-lt"/>
            </a:rPr>
            <a:t> </a:t>
          </a:r>
          <a:r>
            <a:rPr lang="en-US" b="0" dirty="0" err="1">
              <a:solidFill>
                <a:schemeClr val="tx1"/>
              </a:solidFill>
              <a:latin typeface="+mj-lt"/>
            </a:rPr>
            <a:t>hidung</a:t>
          </a:r>
          <a:r>
            <a:rPr lang="en-US" b="0" dirty="0">
              <a:solidFill>
                <a:schemeClr val="tx1"/>
              </a:solidFill>
              <a:latin typeface="+mj-lt"/>
            </a:rPr>
            <a:t>, </a:t>
          </a:r>
          <a:r>
            <a:rPr lang="en-US" b="0" dirty="0" err="1">
              <a:solidFill>
                <a:schemeClr val="tx1"/>
              </a:solidFill>
              <a:latin typeface="+mj-lt"/>
            </a:rPr>
            <a:t>ia</a:t>
          </a:r>
          <a:r>
            <a:rPr lang="en-US" b="0" dirty="0">
              <a:solidFill>
                <a:schemeClr val="tx1"/>
              </a:solidFill>
              <a:latin typeface="+mj-lt"/>
            </a:rPr>
            <a:t> </a:t>
          </a:r>
          <a:r>
            <a:rPr lang="en-US" b="0" dirty="0" err="1">
              <a:solidFill>
                <a:schemeClr val="tx1"/>
              </a:solidFill>
              <a:latin typeface="+mj-lt"/>
            </a:rPr>
            <a:t>melewati</a:t>
          </a:r>
          <a:r>
            <a:rPr lang="en-US" b="0" dirty="0">
              <a:solidFill>
                <a:schemeClr val="tx1"/>
              </a:solidFill>
              <a:latin typeface="+mj-lt"/>
            </a:rPr>
            <a:t> </a:t>
          </a:r>
          <a:r>
            <a:rPr lang="en-US" b="0" dirty="0" err="1">
              <a:solidFill>
                <a:schemeClr val="tx1"/>
              </a:solidFill>
              <a:latin typeface="+mj-lt"/>
            </a:rPr>
            <a:t>tempat</a:t>
          </a:r>
          <a:r>
            <a:rPr lang="en-US" b="0" dirty="0">
              <a:solidFill>
                <a:schemeClr val="tx1"/>
              </a:solidFill>
              <a:latin typeface="+mj-lt"/>
            </a:rPr>
            <a:t> </a:t>
          </a:r>
          <a:r>
            <a:rPr lang="en-US" b="0" dirty="0" err="1">
              <a:solidFill>
                <a:schemeClr val="tx1"/>
              </a:solidFill>
              <a:latin typeface="+mj-lt"/>
            </a:rPr>
            <a:t>tersempit</a:t>
          </a:r>
          <a:r>
            <a:rPr lang="en-US" b="0" dirty="0">
              <a:solidFill>
                <a:schemeClr val="tx1"/>
              </a:solidFill>
              <a:latin typeface="+mj-lt"/>
            </a:rPr>
            <a:t> </a:t>
          </a:r>
          <a:r>
            <a:rPr lang="en-US" b="0" dirty="0" err="1">
              <a:solidFill>
                <a:schemeClr val="tx1"/>
              </a:solidFill>
              <a:latin typeface="+mj-lt"/>
            </a:rPr>
            <a:t>dari</a:t>
          </a:r>
          <a:r>
            <a:rPr lang="en-US" b="0" dirty="0">
              <a:solidFill>
                <a:schemeClr val="tx1"/>
              </a:solidFill>
              <a:latin typeface="+mj-lt"/>
            </a:rPr>
            <a:t> </a:t>
          </a:r>
          <a:r>
            <a:rPr lang="en-US" b="0" dirty="0" err="1">
              <a:solidFill>
                <a:schemeClr val="tx1"/>
              </a:solidFill>
              <a:latin typeface="+mj-lt"/>
            </a:rPr>
            <a:t>saluran</a:t>
          </a:r>
          <a:r>
            <a:rPr lang="en-US" b="0" dirty="0">
              <a:solidFill>
                <a:schemeClr val="tx1"/>
              </a:solidFill>
              <a:latin typeface="+mj-lt"/>
            </a:rPr>
            <a:t> </a:t>
          </a:r>
          <a:r>
            <a:rPr lang="en-US" b="0" dirty="0" err="1">
              <a:solidFill>
                <a:schemeClr val="tx1"/>
              </a:solidFill>
              <a:latin typeface="+mj-lt"/>
            </a:rPr>
            <a:t>pernapasan</a:t>
          </a:r>
          <a:r>
            <a:rPr lang="en-US" b="0" dirty="0">
              <a:solidFill>
                <a:schemeClr val="tx1"/>
              </a:solidFill>
              <a:latin typeface="+mj-lt"/>
            </a:rPr>
            <a:t> </a:t>
          </a:r>
          <a:r>
            <a:rPr lang="en-US" b="0" dirty="0" err="1">
              <a:solidFill>
                <a:schemeClr val="tx1"/>
              </a:solidFill>
              <a:latin typeface="+mj-lt"/>
            </a:rPr>
            <a:t>bagian</a:t>
          </a:r>
          <a:r>
            <a:rPr lang="en-US" b="0" dirty="0">
              <a:solidFill>
                <a:schemeClr val="tx1"/>
              </a:solidFill>
              <a:latin typeface="+mj-lt"/>
            </a:rPr>
            <a:t> </a:t>
          </a:r>
          <a:r>
            <a:rPr lang="en-US" b="0" dirty="0" err="1">
              <a:solidFill>
                <a:schemeClr val="tx1"/>
              </a:solidFill>
              <a:latin typeface="+mj-lt"/>
            </a:rPr>
            <a:t>atas</a:t>
          </a:r>
          <a:r>
            <a:rPr lang="en-US" b="0" dirty="0">
              <a:solidFill>
                <a:schemeClr val="tx1"/>
              </a:solidFill>
              <a:latin typeface="+mj-lt"/>
            </a:rPr>
            <a:t> (lumen nasi).</a:t>
          </a:r>
        </a:p>
      </dgm:t>
    </dgm:pt>
    <dgm:pt modelId="{EAC6A98C-F74F-428C-9F5D-29E1312F0495}" type="parTrans" cxnId="{59E9578B-9B73-4EA9-8CF1-05EA87C9ABB6}">
      <dgm:prSet/>
      <dgm:spPr/>
      <dgm:t>
        <a:bodyPr/>
        <a:lstStyle/>
        <a:p>
          <a:endParaRPr lang="en-US" b="0">
            <a:solidFill>
              <a:schemeClr val="tx1"/>
            </a:solidFill>
            <a:latin typeface="+mj-lt"/>
          </a:endParaRPr>
        </a:p>
      </dgm:t>
    </dgm:pt>
    <dgm:pt modelId="{9187B82A-D16C-4261-95B4-1923D407FCED}" type="sibTrans" cxnId="{59E9578B-9B73-4EA9-8CF1-05EA87C9ABB6}">
      <dgm:prSet/>
      <dgm:spPr/>
      <dgm:t>
        <a:bodyPr/>
        <a:lstStyle/>
        <a:p>
          <a:endParaRPr lang="en-US" b="0">
            <a:solidFill>
              <a:schemeClr val="tx1"/>
            </a:solidFill>
            <a:latin typeface="+mj-lt"/>
          </a:endParaRPr>
        </a:p>
      </dgm:t>
    </dgm:pt>
    <dgm:pt modelId="{F05DA3F9-0115-4F7D-BC32-1CE0B4720D81}">
      <dgm:prSet phldrT="[Text]"/>
      <dgm:spPr>
        <a:solidFill>
          <a:schemeClr val="accent1">
            <a:lumMod val="60000"/>
            <a:lumOff val="40000"/>
          </a:schemeClr>
        </a:solidFill>
      </dgm:spPr>
      <dgm:t>
        <a:bodyPr/>
        <a:lstStyle/>
        <a:p>
          <a:r>
            <a:rPr lang="en-US" b="0" dirty="0" err="1">
              <a:solidFill>
                <a:schemeClr val="tx1"/>
              </a:solidFill>
              <a:latin typeface="+mj-lt"/>
            </a:rPr>
            <a:t>Penampang</a:t>
          </a:r>
          <a:r>
            <a:rPr lang="en-US" b="0" dirty="0">
              <a:solidFill>
                <a:schemeClr val="tx1"/>
              </a:solidFill>
              <a:latin typeface="+mj-lt"/>
            </a:rPr>
            <a:t> </a:t>
          </a:r>
          <a:r>
            <a:rPr lang="en-US" b="0" dirty="0" err="1">
              <a:solidFill>
                <a:schemeClr val="tx1"/>
              </a:solidFill>
              <a:latin typeface="+mj-lt"/>
            </a:rPr>
            <a:t>jalan</a:t>
          </a:r>
          <a:r>
            <a:rPr lang="en-US" b="0" dirty="0">
              <a:solidFill>
                <a:schemeClr val="tx1"/>
              </a:solidFill>
              <a:latin typeface="+mj-lt"/>
            </a:rPr>
            <a:t> </a:t>
          </a:r>
          <a:r>
            <a:rPr lang="en-US" b="0" dirty="0" err="1">
              <a:solidFill>
                <a:schemeClr val="tx1"/>
              </a:solidFill>
              <a:latin typeface="+mj-lt"/>
            </a:rPr>
            <a:t>napas</a:t>
          </a:r>
          <a:r>
            <a:rPr lang="en-US" b="0" dirty="0">
              <a:solidFill>
                <a:schemeClr val="tx1"/>
              </a:solidFill>
              <a:latin typeface="+mj-lt"/>
            </a:rPr>
            <a:t> </a:t>
          </a:r>
          <a:r>
            <a:rPr lang="en-US" b="0" dirty="0" err="1">
              <a:solidFill>
                <a:schemeClr val="tx1"/>
              </a:solidFill>
              <a:latin typeface="+mj-lt"/>
            </a:rPr>
            <a:t>menjadi</a:t>
          </a:r>
          <a:r>
            <a:rPr lang="en-US" b="0" dirty="0">
              <a:solidFill>
                <a:schemeClr val="tx1"/>
              </a:solidFill>
              <a:latin typeface="+mj-lt"/>
            </a:rPr>
            <a:t> </a:t>
          </a:r>
          <a:r>
            <a:rPr lang="en-US" b="0" dirty="0" err="1">
              <a:solidFill>
                <a:schemeClr val="tx1"/>
              </a:solidFill>
              <a:latin typeface="+mj-lt"/>
            </a:rPr>
            <a:t>sangat</a:t>
          </a:r>
          <a:r>
            <a:rPr lang="en-US" b="0" dirty="0">
              <a:solidFill>
                <a:schemeClr val="tx1"/>
              </a:solidFill>
              <a:latin typeface="+mj-lt"/>
            </a:rPr>
            <a:t> </a:t>
          </a:r>
          <a:r>
            <a:rPr lang="en-US" b="0" dirty="0" err="1">
              <a:solidFill>
                <a:schemeClr val="tx1"/>
              </a:solidFill>
              <a:latin typeface="+mj-lt"/>
            </a:rPr>
            <a:t>luas</a:t>
          </a:r>
          <a:r>
            <a:rPr lang="en-US" b="0" dirty="0">
              <a:solidFill>
                <a:schemeClr val="tx1"/>
              </a:solidFill>
              <a:latin typeface="+mj-lt"/>
            </a:rPr>
            <a:t>, </a:t>
          </a:r>
          <a:r>
            <a:rPr lang="en-US" b="0" dirty="0" err="1">
              <a:solidFill>
                <a:schemeClr val="tx1"/>
              </a:solidFill>
              <a:latin typeface="+mj-lt"/>
            </a:rPr>
            <a:t>menciptakan</a:t>
          </a:r>
          <a:r>
            <a:rPr lang="en-US" b="0" dirty="0">
              <a:solidFill>
                <a:schemeClr val="tx1"/>
              </a:solidFill>
              <a:latin typeface="+mj-lt"/>
            </a:rPr>
            <a:t> "</a:t>
          </a:r>
          <a:r>
            <a:rPr lang="en-US" b="0" dirty="0" err="1">
              <a:solidFill>
                <a:schemeClr val="tx1"/>
              </a:solidFill>
              <a:latin typeface="+mj-lt"/>
            </a:rPr>
            <a:t>efek</a:t>
          </a:r>
          <a:r>
            <a:rPr lang="en-US" b="0" dirty="0">
              <a:solidFill>
                <a:schemeClr val="tx1"/>
              </a:solidFill>
              <a:latin typeface="+mj-lt"/>
            </a:rPr>
            <a:t> diffuser" yang </a:t>
          </a:r>
          <a:r>
            <a:rPr lang="en-US" b="0" dirty="0" err="1">
              <a:solidFill>
                <a:schemeClr val="tx1"/>
              </a:solidFill>
              <a:latin typeface="+mj-lt"/>
            </a:rPr>
            <a:t>mengubah</a:t>
          </a:r>
          <a:r>
            <a:rPr lang="en-US" b="0" dirty="0">
              <a:solidFill>
                <a:schemeClr val="tx1"/>
              </a:solidFill>
              <a:latin typeface="+mj-lt"/>
            </a:rPr>
            <a:t> </a:t>
          </a:r>
          <a:r>
            <a:rPr lang="en-US" b="0" dirty="0" err="1">
              <a:solidFill>
                <a:schemeClr val="tx1"/>
              </a:solidFill>
              <a:latin typeface="+mj-lt"/>
            </a:rPr>
            <a:t>aliran</a:t>
          </a:r>
          <a:r>
            <a:rPr lang="en-US" b="0" dirty="0">
              <a:solidFill>
                <a:schemeClr val="tx1"/>
              </a:solidFill>
              <a:latin typeface="+mj-lt"/>
            </a:rPr>
            <a:t> laminar </a:t>
          </a:r>
          <a:r>
            <a:rPr lang="en-US" b="0" dirty="0" err="1">
              <a:solidFill>
                <a:schemeClr val="tx1"/>
              </a:solidFill>
              <a:latin typeface="+mj-lt"/>
            </a:rPr>
            <a:t>dari</a:t>
          </a:r>
          <a:r>
            <a:rPr lang="en-US" b="0" dirty="0">
              <a:solidFill>
                <a:schemeClr val="tx1"/>
              </a:solidFill>
              <a:latin typeface="+mj-lt"/>
            </a:rPr>
            <a:t> </a:t>
          </a:r>
          <a:r>
            <a:rPr lang="en-US" b="0" dirty="0" err="1">
              <a:solidFill>
                <a:schemeClr val="tx1"/>
              </a:solidFill>
              <a:latin typeface="+mj-lt"/>
            </a:rPr>
            <a:t>udara</a:t>
          </a:r>
          <a:r>
            <a:rPr lang="en-US" b="0" dirty="0">
              <a:solidFill>
                <a:schemeClr val="tx1"/>
              </a:solidFill>
              <a:latin typeface="+mj-lt"/>
            </a:rPr>
            <a:t> yang </a:t>
          </a:r>
          <a:r>
            <a:rPr lang="en-US" b="0" dirty="0" err="1">
              <a:solidFill>
                <a:schemeClr val="tx1"/>
              </a:solidFill>
              <a:latin typeface="+mj-lt"/>
            </a:rPr>
            <a:t>diinspirasi</a:t>
          </a:r>
          <a:r>
            <a:rPr lang="en-US" b="0" dirty="0">
              <a:solidFill>
                <a:schemeClr val="tx1"/>
              </a:solidFill>
              <a:latin typeface="+mj-lt"/>
            </a:rPr>
            <a:t> </a:t>
          </a:r>
          <a:r>
            <a:rPr lang="en-US" b="0" dirty="0" err="1">
              <a:solidFill>
                <a:schemeClr val="tx1"/>
              </a:solidFill>
              <a:latin typeface="+mj-lt"/>
            </a:rPr>
            <a:t>menjadi</a:t>
          </a:r>
          <a:r>
            <a:rPr lang="en-US" b="0" dirty="0">
              <a:solidFill>
                <a:schemeClr val="tx1"/>
              </a:solidFill>
              <a:latin typeface="+mj-lt"/>
            </a:rPr>
            <a:t> </a:t>
          </a:r>
          <a:r>
            <a:rPr lang="en-US" b="0" dirty="0" err="1">
              <a:solidFill>
                <a:schemeClr val="tx1"/>
              </a:solidFill>
              <a:latin typeface="+mj-lt"/>
            </a:rPr>
            <a:t>aliran</a:t>
          </a:r>
          <a:r>
            <a:rPr lang="en-US" b="0" dirty="0">
              <a:solidFill>
                <a:schemeClr val="tx1"/>
              </a:solidFill>
              <a:latin typeface="+mj-lt"/>
            </a:rPr>
            <a:t> </a:t>
          </a:r>
          <a:r>
            <a:rPr lang="en-US" b="0" dirty="0" err="1">
              <a:solidFill>
                <a:schemeClr val="tx1"/>
              </a:solidFill>
              <a:latin typeface="+mj-lt"/>
            </a:rPr>
            <a:t>turbulen</a:t>
          </a:r>
          <a:r>
            <a:rPr lang="en-US" b="0" dirty="0">
              <a:solidFill>
                <a:schemeClr val="tx1"/>
              </a:solidFill>
              <a:latin typeface="+mj-lt"/>
            </a:rPr>
            <a:t>, di </a:t>
          </a:r>
          <a:r>
            <a:rPr lang="en-US" b="0" dirty="0" err="1">
              <a:solidFill>
                <a:schemeClr val="tx1"/>
              </a:solidFill>
              <a:latin typeface="+mj-lt"/>
            </a:rPr>
            <a:t>mana</a:t>
          </a:r>
          <a:r>
            <a:rPr lang="en-US" b="0" dirty="0">
              <a:solidFill>
                <a:schemeClr val="tx1"/>
              </a:solidFill>
              <a:latin typeface="+mj-lt"/>
            </a:rPr>
            <a:t> </a:t>
          </a:r>
          <a:r>
            <a:rPr lang="en-US" b="0" dirty="0" err="1">
              <a:solidFill>
                <a:schemeClr val="tx1"/>
              </a:solidFill>
              <a:latin typeface="+mj-lt"/>
            </a:rPr>
            <a:t>lapisan</a:t>
          </a:r>
          <a:r>
            <a:rPr lang="en-US" b="0" dirty="0">
              <a:solidFill>
                <a:schemeClr val="tx1"/>
              </a:solidFill>
              <a:latin typeface="+mj-lt"/>
            </a:rPr>
            <a:t> </a:t>
          </a:r>
          <a:r>
            <a:rPr lang="en-US" b="0" dirty="0" err="1">
              <a:solidFill>
                <a:schemeClr val="tx1"/>
              </a:solidFill>
              <a:latin typeface="+mj-lt"/>
            </a:rPr>
            <a:t>udara</a:t>
          </a:r>
          <a:r>
            <a:rPr lang="en-US" b="0" dirty="0">
              <a:solidFill>
                <a:schemeClr val="tx1"/>
              </a:solidFill>
              <a:latin typeface="+mj-lt"/>
            </a:rPr>
            <a:t> yang </a:t>
          </a:r>
          <a:r>
            <a:rPr lang="en-US" b="0" dirty="0" err="1">
              <a:solidFill>
                <a:schemeClr val="tx1"/>
              </a:solidFill>
              <a:latin typeface="+mj-lt"/>
            </a:rPr>
            <a:t>berbeda</a:t>
          </a:r>
          <a:r>
            <a:rPr lang="en-US" b="0" dirty="0">
              <a:solidFill>
                <a:schemeClr val="tx1"/>
              </a:solidFill>
              <a:latin typeface="+mj-lt"/>
            </a:rPr>
            <a:t> </a:t>
          </a:r>
          <a:r>
            <a:rPr lang="en-US" b="0" dirty="0" err="1">
              <a:solidFill>
                <a:schemeClr val="tx1"/>
              </a:solidFill>
              <a:latin typeface="+mj-lt"/>
            </a:rPr>
            <a:t>tercampur</a:t>
          </a:r>
          <a:r>
            <a:rPr lang="en-US" b="0" dirty="0">
              <a:solidFill>
                <a:schemeClr val="tx1"/>
              </a:solidFill>
              <a:latin typeface="+mj-lt"/>
            </a:rPr>
            <a:t> </a:t>
          </a:r>
          <a:r>
            <a:rPr lang="en-US" b="0" dirty="0" err="1">
              <a:solidFill>
                <a:schemeClr val="tx1"/>
              </a:solidFill>
              <a:latin typeface="+mj-lt"/>
            </a:rPr>
            <a:t>bersama-sama</a:t>
          </a:r>
          <a:r>
            <a:rPr lang="en-US" b="0" dirty="0">
              <a:solidFill>
                <a:schemeClr val="tx1"/>
              </a:solidFill>
              <a:latin typeface="+mj-lt"/>
            </a:rPr>
            <a:t>.</a:t>
          </a:r>
        </a:p>
      </dgm:t>
    </dgm:pt>
    <dgm:pt modelId="{2C030BF7-6A73-4DF2-8F8D-FAA9ED448768}" type="parTrans" cxnId="{D97C164D-C953-4834-8B56-D747583E508C}">
      <dgm:prSet/>
      <dgm:spPr/>
      <dgm:t>
        <a:bodyPr/>
        <a:lstStyle/>
        <a:p>
          <a:endParaRPr lang="en-US" b="0">
            <a:solidFill>
              <a:schemeClr val="tx1"/>
            </a:solidFill>
            <a:latin typeface="+mj-lt"/>
          </a:endParaRPr>
        </a:p>
      </dgm:t>
    </dgm:pt>
    <dgm:pt modelId="{D469449A-4C8D-442D-ADB9-C33AAF48B3B5}" type="sibTrans" cxnId="{D97C164D-C953-4834-8B56-D747583E508C}">
      <dgm:prSet/>
      <dgm:spPr/>
      <dgm:t>
        <a:bodyPr/>
        <a:lstStyle/>
        <a:p>
          <a:endParaRPr lang="en-US" b="0">
            <a:solidFill>
              <a:schemeClr val="tx1"/>
            </a:solidFill>
            <a:latin typeface="+mj-lt"/>
          </a:endParaRPr>
        </a:p>
      </dgm:t>
    </dgm:pt>
    <dgm:pt modelId="{1B6C4287-635D-41B0-AF32-86D49BFA7009}" type="pres">
      <dgm:prSet presAssocID="{400C5EAE-20E8-4411-8864-8B261A8EC9B5}" presName="Name0" presStyleCnt="0">
        <dgm:presLayoutVars>
          <dgm:dir/>
          <dgm:resizeHandles val="exact"/>
        </dgm:presLayoutVars>
      </dgm:prSet>
      <dgm:spPr/>
    </dgm:pt>
    <dgm:pt modelId="{E2EB2EC5-14E6-4EB3-9ED9-13B38EC93089}" type="pres">
      <dgm:prSet presAssocID="{4FE1034E-2D5A-4C34-A4F6-BE5BFFC6325E}" presName="node" presStyleLbl="node1" presStyleIdx="0" presStyleCnt="4">
        <dgm:presLayoutVars>
          <dgm:bulletEnabled val="1"/>
        </dgm:presLayoutVars>
      </dgm:prSet>
      <dgm:spPr/>
    </dgm:pt>
    <dgm:pt modelId="{46BA2335-7F0C-45C2-B9BD-919987415D6D}" type="pres">
      <dgm:prSet presAssocID="{7E88179F-5EE7-4812-ABA6-7AA8389DC543}" presName="sibTrans" presStyleLbl="sibTrans1D1" presStyleIdx="0" presStyleCnt="3"/>
      <dgm:spPr/>
    </dgm:pt>
    <dgm:pt modelId="{39929679-E507-4BAA-BF1A-57260B9F32B6}" type="pres">
      <dgm:prSet presAssocID="{7E88179F-5EE7-4812-ABA6-7AA8389DC543}" presName="connectorText" presStyleLbl="sibTrans1D1" presStyleIdx="0" presStyleCnt="3"/>
      <dgm:spPr/>
    </dgm:pt>
    <dgm:pt modelId="{0F9665FC-0020-43F9-8FD1-80EAE7BE97FF}" type="pres">
      <dgm:prSet presAssocID="{79FC535C-45BF-45B7-AB92-493F49C71FB0}" presName="node" presStyleLbl="node1" presStyleIdx="1" presStyleCnt="4">
        <dgm:presLayoutVars>
          <dgm:bulletEnabled val="1"/>
        </dgm:presLayoutVars>
      </dgm:prSet>
      <dgm:spPr/>
    </dgm:pt>
    <dgm:pt modelId="{B10206F7-8B20-48C1-A5AB-9CE5D149B887}" type="pres">
      <dgm:prSet presAssocID="{2A043CF2-0FA8-4BE7-ADDD-E84FD03B3DBC}" presName="sibTrans" presStyleLbl="sibTrans1D1" presStyleIdx="1" presStyleCnt="3"/>
      <dgm:spPr/>
    </dgm:pt>
    <dgm:pt modelId="{46B34301-DA2C-401C-8B1D-E87149AF3484}" type="pres">
      <dgm:prSet presAssocID="{2A043CF2-0FA8-4BE7-ADDD-E84FD03B3DBC}" presName="connectorText" presStyleLbl="sibTrans1D1" presStyleIdx="1" presStyleCnt="3"/>
      <dgm:spPr/>
    </dgm:pt>
    <dgm:pt modelId="{F27EAA7C-F79E-4639-9AE7-B96274AE3C19}" type="pres">
      <dgm:prSet presAssocID="{E7E97B66-F874-4306-B371-42BB65CEB843}" presName="node" presStyleLbl="node1" presStyleIdx="2" presStyleCnt="4">
        <dgm:presLayoutVars>
          <dgm:bulletEnabled val="1"/>
        </dgm:presLayoutVars>
      </dgm:prSet>
      <dgm:spPr/>
    </dgm:pt>
    <dgm:pt modelId="{7A56B044-C5BB-496B-A09F-4617AB07BA74}" type="pres">
      <dgm:prSet presAssocID="{9187B82A-D16C-4261-95B4-1923D407FCED}" presName="sibTrans" presStyleLbl="sibTrans1D1" presStyleIdx="2" presStyleCnt="3"/>
      <dgm:spPr/>
    </dgm:pt>
    <dgm:pt modelId="{79864250-4D74-434B-BE94-70F523751109}" type="pres">
      <dgm:prSet presAssocID="{9187B82A-D16C-4261-95B4-1923D407FCED}" presName="connectorText" presStyleLbl="sibTrans1D1" presStyleIdx="2" presStyleCnt="3"/>
      <dgm:spPr/>
    </dgm:pt>
    <dgm:pt modelId="{5BE31EB8-1DE5-4ED7-BBAE-7746AB3D39AB}" type="pres">
      <dgm:prSet presAssocID="{F05DA3F9-0115-4F7D-BC32-1CE0B4720D81}" presName="node" presStyleLbl="node1" presStyleIdx="3" presStyleCnt="4">
        <dgm:presLayoutVars>
          <dgm:bulletEnabled val="1"/>
        </dgm:presLayoutVars>
      </dgm:prSet>
      <dgm:spPr/>
    </dgm:pt>
  </dgm:ptLst>
  <dgm:cxnLst>
    <dgm:cxn modelId="{CE146E04-FC1E-4ED0-B1F9-7688BCF13FE9}" type="presOf" srcId="{9187B82A-D16C-4261-95B4-1923D407FCED}" destId="{7A56B044-C5BB-496B-A09F-4617AB07BA74}" srcOrd="0" destOrd="0" presId="urn:microsoft.com/office/officeart/2005/8/layout/bProcess3"/>
    <dgm:cxn modelId="{EA26C00F-1D4D-4229-919B-150AC580AC76}" type="presOf" srcId="{400C5EAE-20E8-4411-8864-8B261A8EC9B5}" destId="{1B6C4287-635D-41B0-AF32-86D49BFA7009}" srcOrd="0" destOrd="0" presId="urn:microsoft.com/office/officeart/2005/8/layout/bProcess3"/>
    <dgm:cxn modelId="{17C0D616-00AE-47BB-B49C-A4115FC10C79}" srcId="{400C5EAE-20E8-4411-8864-8B261A8EC9B5}" destId="{79FC535C-45BF-45B7-AB92-493F49C71FB0}" srcOrd="1" destOrd="0" parTransId="{EF589C45-7E74-4713-A3FD-9C13F823B018}" sibTransId="{2A043CF2-0FA8-4BE7-ADDD-E84FD03B3DBC}"/>
    <dgm:cxn modelId="{F54B1B2C-8CA9-4B71-8EC8-4FE8EEF1BACD}" type="presOf" srcId="{7E88179F-5EE7-4812-ABA6-7AA8389DC543}" destId="{39929679-E507-4BAA-BF1A-57260B9F32B6}" srcOrd="1" destOrd="0" presId="urn:microsoft.com/office/officeart/2005/8/layout/bProcess3"/>
    <dgm:cxn modelId="{DBA2492F-9C48-4224-BCE0-BDC98B135FEA}" type="presOf" srcId="{E7E97B66-F874-4306-B371-42BB65CEB843}" destId="{F27EAA7C-F79E-4639-9AE7-B96274AE3C19}" srcOrd="0" destOrd="0" presId="urn:microsoft.com/office/officeart/2005/8/layout/bProcess3"/>
    <dgm:cxn modelId="{EE8F9139-171F-419C-BADF-BB4CD0B1B8C7}" type="presOf" srcId="{4FE1034E-2D5A-4C34-A4F6-BE5BFFC6325E}" destId="{E2EB2EC5-14E6-4EB3-9ED9-13B38EC93089}" srcOrd="0" destOrd="0" presId="urn:microsoft.com/office/officeart/2005/8/layout/bProcess3"/>
    <dgm:cxn modelId="{38BE5D3E-A8EF-4CBB-9A88-A76F83647E10}" type="presOf" srcId="{F05DA3F9-0115-4F7D-BC32-1CE0B4720D81}" destId="{5BE31EB8-1DE5-4ED7-BBAE-7746AB3D39AB}" srcOrd="0" destOrd="0" presId="urn:microsoft.com/office/officeart/2005/8/layout/bProcess3"/>
    <dgm:cxn modelId="{1DF1635B-E3AF-4019-91EB-6B643A5AE213}" type="presOf" srcId="{79FC535C-45BF-45B7-AB92-493F49C71FB0}" destId="{0F9665FC-0020-43F9-8FD1-80EAE7BE97FF}" srcOrd="0" destOrd="0" presId="urn:microsoft.com/office/officeart/2005/8/layout/bProcess3"/>
    <dgm:cxn modelId="{5A75C864-8E40-4BCB-8B0A-A0BDB4077A7B}" type="presOf" srcId="{2A043CF2-0FA8-4BE7-ADDD-E84FD03B3DBC}" destId="{46B34301-DA2C-401C-8B1D-E87149AF3484}" srcOrd="1" destOrd="0" presId="urn:microsoft.com/office/officeart/2005/8/layout/bProcess3"/>
    <dgm:cxn modelId="{D97C164D-C953-4834-8B56-D747583E508C}" srcId="{400C5EAE-20E8-4411-8864-8B261A8EC9B5}" destId="{F05DA3F9-0115-4F7D-BC32-1CE0B4720D81}" srcOrd="3" destOrd="0" parTransId="{2C030BF7-6A73-4DF2-8F8D-FAA9ED448768}" sibTransId="{D469449A-4C8D-442D-ADB9-C33AAF48B3B5}"/>
    <dgm:cxn modelId="{40B66456-DBF5-44EB-9F0A-AD7532E03A11}" type="presOf" srcId="{2A043CF2-0FA8-4BE7-ADDD-E84FD03B3DBC}" destId="{B10206F7-8B20-48C1-A5AB-9CE5D149B887}" srcOrd="0" destOrd="0" presId="urn:microsoft.com/office/officeart/2005/8/layout/bProcess3"/>
    <dgm:cxn modelId="{4CDB747A-D1C1-4F09-84B5-EE4A19B38B08}" type="presOf" srcId="{7E88179F-5EE7-4812-ABA6-7AA8389DC543}" destId="{46BA2335-7F0C-45C2-B9BD-919987415D6D}" srcOrd="0" destOrd="0" presId="urn:microsoft.com/office/officeart/2005/8/layout/bProcess3"/>
    <dgm:cxn modelId="{59E9578B-9B73-4EA9-8CF1-05EA87C9ABB6}" srcId="{400C5EAE-20E8-4411-8864-8B261A8EC9B5}" destId="{E7E97B66-F874-4306-B371-42BB65CEB843}" srcOrd="2" destOrd="0" parTransId="{EAC6A98C-F74F-428C-9F5D-29E1312F0495}" sibTransId="{9187B82A-D16C-4261-95B4-1923D407FCED}"/>
    <dgm:cxn modelId="{71AAF4CA-C2B8-44B7-9333-66E14F54B637}" srcId="{400C5EAE-20E8-4411-8864-8B261A8EC9B5}" destId="{4FE1034E-2D5A-4C34-A4F6-BE5BFFC6325E}" srcOrd="0" destOrd="0" parTransId="{3DF8AB78-8A47-450F-86FD-6B225DE0DC15}" sibTransId="{7E88179F-5EE7-4812-ABA6-7AA8389DC543}"/>
    <dgm:cxn modelId="{0A6437CC-4009-4C6C-85AE-FF1D8AC2BD5B}" type="presOf" srcId="{9187B82A-D16C-4261-95B4-1923D407FCED}" destId="{79864250-4D74-434B-BE94-70F523751109}" srcOrd="1" destOrd="0" presId="urn:microsoft.com/office/officeart/2005/8/layout/bProcess3"/>
    <dgm:cxn modelId="{1BEA8369-9E54-4C88-A446-19FE6ACA2C3C}" type="presParOf" srcId="{1B6C4287-635D-41B0-AF32-86D49BFA7009}" destId="{E2EB2EC5-14E6-4EB3-9ED9-13B38EC93089}" srcOrd="0" destOrd="0" presId="urn:microsoft.com/office/officeart/2005/8/layout/bProcess3"/>
    <dgm:cxn modelId="{9420E6DF-BE92-433D-8BCB-4037DA198F78}" type="presParOf" srcId="{1B6C4287-635D-41B0-AF32-86D49BFA7009}" destId="{46BA2335-7F0C-45C2-B9BD-919987415D6D}" srcOrd="1" destOrd="0" presId="urn:microsoft.com/office/officeart/2005/8/layout/bProcess3"/>
    <dgm:cxn modelId="{32AF3854-0536-4A56-A44F-ADEDD727B24C}" type="presParOf" srcId="{46BA2335-7F0C-45C2-B9BD-919987415D6D}" destId="{39929679-E507-4BAA-BF1A-57260B9F32B6}" srcOrd="0" destOrd="0" presId="urn:microsoft.com/office/officeart/2005/8/layout/bProcess3"/>
    <dgm:cxn modelId="{F31BA1EC-8F91-46CF-890B-EB9D820962EB}" type="presParOf" srcId="{1B6C4287-635D-41B0-AF32-86D49BFA7009}" destId="{0F9665FC-0020-43F9-8FD1-80EAE7BE97FF}" srcOrd="2" destOrd="0" presId="urn:microsoft.com/office/officeart/2005/8/layout/bProcess3"/>
    <dgm:cxn modelId="{2348BA6B-3D6E-43FF-92B5-D8F12B98707A}" type="presParOf" srcId="{1B6C4287-635D-41B0-AF32-86D49BFA7009}" destId="{B10206F7-8B20-48C1-A5AB-9CE5D149B887}" srcOrd="3" destOrd="0" presId="urn:microsoft.com/office/officeart/2005/8/layout/bProcess3"/>
    <dgm:cxn modelId="{71D36FB2-D1F9-41D4-A970-3866A968AD93}" type="presParOf" srcId="{B10206F7-8B20-48C1-A5AB-9CE5D149B887}" destId="{46B34301-DA2C-401C-8B1D-E87149AF3484}" srcOrd="0" destOrd="0" presId="urn:microsoft.com/office/officeart/2005/8/layout/bProcess3"/>
    <dgm:cxn modelId="{B76782AE-7E86-4361-A957-2B1FC054E809}" type="presParOf" srcId="{1B6C4287-635D-41B0-AF32-86D49BFA7009}" destId="{F27EAA7C-F79E-4639-9AE7-B96274AE3C19}" srcOrd="4" destOrd="0" presId="urn:microsoft.com/office/officeart/2005/8/layout/bProcess3"/>
    <dgm:cxn modelId="{F04B1B51-0343-4F1A-8EB0-D0E060169819}" type="presParOf" srcId="{1B6C4287-635D-41B0-AF32-86D49BFA7009}" destId="{7A56B044-C5BB-496B-A09F-4617AB07BA74}" srcOrd="5" destOrd="0" presId="urn:microsoft.com/office/officeart/2005/8/layout/bProcess3"/>
    <dgm:cxn modelId="{91F223ED-A193-4757-8559-D9B9CBBB32BA}" type="presParOf" srcId="{7A56B044-C5BB-496B-A09F-4617AB07BA74}" destId="{79864250-4D74-434B-BE94-70F523751109}" srcOrd="0" destOrd="0" presId="urn:microsoft.com/office/officeart/2005/8/layout/bProcess3"/>
    <dgm:cxn modelId="{7B4F4D3B-2D44-47CA-B2E4-E16B608457E4}" type="presParOf" srcId="{1B6C4287-635D-41B0-AF32-86D49BFA7009}" destId="{5BE31EB8-1DE5-4ED7-BBAE-7746AB3D39AB}"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BA2335-7F0C-45C2-B9BD-919987415D6D}">
      <dsp:nvSpPr>
        <dsp:cNvPr id="0" name=""/>
        <dsp:cNvSpPr/>
      </dsp:nvSpPr>
      <dsp:spPr>
        <a:xfrm>
          <a:off x="3383674" y="698084"/>
          <a:ext cx="539049" cy="91440"/>
        </a:xfrm>
        <a:custGeom>
          <a:avLst/>
          <a:gdLst/>
          <a:ahLst/>
          <a:cxnLst/>
          <a:rect l="0" t="0" r="0" b="0"/>
          <a:pathLst>
            <a:path>
              <a:moveTo>
                <a:pt x="0" y="45720"/>
              </a:moveTo>
              <a:lnTo>
                <a:pt x="539049"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chemeClr val="tx1"/>
            </a:solidFill>
            <a:latin typeface="+mj-lt"/>
          </a:endParaRPr>
        </a:p>
      </dsp:txBody>
      <dsp:txXfrm>
        <a:off x="3638957" y="740956"/>
        <a:ext cx="28482" cy="5696"/>
      </dsp:txXfrm>
    </dsp:sp>
    <dsp:sp modelId="{E2EB2EC5-14E6-4EB3-9ED9-13B38EC93089}">
      <dsp:nvSpPr>
        <dsp:cNvPr id="0" name=""/>
        <dsp:cNvSpPr/>
      </dsp:nvSpPr>
      <dsp:spPr>
        <a:xfrm>
          <a:off x="908739" y="784"/>
          <a:ext cx="2476734" cy="1486040"/>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0" kern="1200">
              <a:solidFill>
                <a:schemeClr val="tx1"/>
              </a:solidFill>
              <a:latin typeface="+mj-lt"/>
            </a:rPr>
            <a:t>Selama inspirasi, aliran udara memasuki ruang depan hidung dari arah vertikal oblik.</a:t>
          </a:r>
          <a:endParaRPr lang="en-US" sz="1200" b="0" kern="1200" dirty="0">
            <a:solidFill>
              <a:schemeClr val="tx1"/>
            </a:solidFill>
            <a:latin typeface="+mj-lt"/>
          </a:endParaRPr>
        </a:p>
      </dsp:txBody>
      <dsp:txXfrm>
        <a:off x="908739" y="784"/>
        <a:ext cx="2476734" cy="1486040"/>
      </dsp:txXfrm>
    </dsp:sp>
    <dsp:sp modelId="{B10206F7-8B20-48C1-A5AB-9CE5D149B887}">
      <dsp:nvSpPr>
        <dsp:cNvPr id="0" name=""/>
        <dsp:cNvSpPr/>
      </dsp:nvSpPr>
      <dsp:spPr>
        <a:xfrm>
          <a:off x="2147106" y="1485025"/>
          <a:ext cx="3046384" cy="539049"/>
        </a:xfrm>
        <a:custGeom>
          <a:avLst/>
          <a:gdLst/>
          <a:ahLst/>
          <a:cxnLst/>
          <a:rect l="0" t="0" r="0" b="0"/>
          <a:pathLst>
            <a:path>
              <a:moveTo>
                <a:pt x="3046384" y="0"/>
              </a:moveTo>
              <a:lnTo>
                <a:pt x="3046384" y="286624"/>
              </a:lnTo>
              <a:lnTo>
                <a:pt x="0" y="286624"/>
              </a:lnTo>
              <a:lnTo>
                <a:pt x="0" y="539049"/>
              </a:lnTo>
            </a:path>
          </a:pathLst>
        </a:custGeom>
        <a:noFill/>
        <a:ln w="9525" cap="flat" cmpd="sng" algn="ctr">
          <a:solidFill>
            <a:schemeClr val="accent2">
              <a:hueOff val="4227136"/>
              <a:satOff val="-26416"/>
              <a:lumOff val="-1500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chemeClr val="tx1"/>
            </a:solidFill>
            <a:latin typeface="+mj-lt"/>
          </a:endParaRPr>
        </a:p>
      </dsp:txBody>
      <dsp:txXfrm>
        <a:off x="3592819" y="1751701"/>
        <a:ext cx="154959" cy="5696"/>
      </dsp:txXfrm>
    </dsp:sp>
    <dsp:sp modelId="{0F9665FC-0020-43F9-8FD1-80EAE7BE97FF}">
      <dsp:nvSpPr>
        <dsp:cNvPr id="0" name=""/>
        <dsp:cNvSpPr/>
      </dsp:nvSpPr>
      <dsp:spPr>
        <a:xfrm>
          <a:off x="3955123" y="784"/>
          <a:ext cx="2476734" cy="1486040"/>
        </a:xfrm>
        <a:prstGeom prst="rect">
          <a:avLst/>
        </a:prstGeom>
        <a:solidFill>
          <a:schemeClr val="accent2">
            <a:hueOff val="2818091"/>
            <a:satOff val="-17611"/>
            <a:lumOff val="-1000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0" kern="1200" dirty="0" err="1">
              <a:solidFill>
                <a:schemeClr val="tx1"/>
              </a:solidFill>
              <a:latin typeface="+mj-lt"/>
            </a:rPr>
            <a:t>Secara</a:t>
          </a:r>
          <a:r>
            <a:rPr lang="en-US" sz="1200" b="0" kern="1200" dirty="0">
              <a:solidFill>
                <a:schemeClr val="tx1"/>
              </a:solidFill>
              <a:latin typeface="+mj-lt"/>
            </a:rPr>
            <a:t> </a:t>
          </a:r>
          <a:r>
            <a:rPr lang="en-US" sz="1200" b="0" kern="1200" dirty="0" err="1">
              <a:solidFill>
                <a:schemeClr val="tx1"/>
              </a:solidFill>
              <a:latin typeface="+mj-lt"/>
            </a:rPr>
            <a:t>aerodinamis</a:t>
          </a:r>
          <a:r>
            <a:rPr lang="en-US" sz="1200" b="0" kern="1200" dirty="0">
              <a:solidFill>
                <a:schemeClr val="tx1"/>
              </a:solidFill>
              <a:latin typeface="+mj-lt"/>
            </a:rPr>
            <a:t>, </a:t>
          </a:r>
          <a:r>
            <a:rPr lang="en-US" sz="1200" b="0" kern="1200" dirty="0" err="1">
              <a:solidFill>
                <a:schemeClr val="tx1"/>
              </a:solidFill>
              <a:latin typeface="+mj-lt"/>
            </a:rPr>
            <a:t>udara</a:t>
          </a:r>
          <a:r>
            <a:rPr lang="en-US" sz="1200" b="0" kern="1200" dirty="0">
              <a:solidFill>
                <a:schemeClr val="tx1"/>
              </a:solidFill>
              <a:latin typeface="+mj-lt"/>
            </a:rPr>
            <a:t> </a:t>
          </a:r>
          <a:r>
            <a:rPr lang="en-US" sz="1200" b="0" kern="1200" dirty="0" err="1">
              <a:solidFill>
                <a:schemeClr val="tx1"/>
              </a:solidFill>
              <a:latin typeface="+mj-lt"/>
            </a:rPr>
            <a:t>ini</a:t>
          </a:r>
          <a:r>
            <a:rPr lang="en-US" sz="1200" b="0" kern="1200" dirty="0">
              <a:solidFill>
                <a:schemeClr val="tx1"/>
              </a:solidFill>
              <a:latin typeface="+mj-lt"/>
            </a:rPr>
            <a:t> </a:t>
          </a:r>
          <a:r>
            <a:rPr lang="en-US" sz="1200" b="0" kern="1200" dirty="0" err="1">
              <a:solidFill>
                <a:schemeClr val="tx1"/>
              </a:solidFill>
              <a:latin typeface="+mj-lt"/>
            </a:rPr>
            <a:t>dalam</a:t>
          </a:r>
          <a:r>
            <a:rPr lang="en-US" sz="1200" b="0" kern="1200" dirty="0">
              <a:solidFill>
                <a:schemeClr val="tx1"/>
              </a:solidFill>
              <a:latin typeface="+mj-lt"/>
            </a:rPr>
            <a:t> </a:t>
          </a:r>
          <a:r>
            <a:rPr lang="en-US" sz="1200" b="0" kern="1200" dirty="0" err="1">
              <a:solidFill>
                <a:schemeClr val="tx1"/>
              </a:solidFill>
              <a:latin typeface="+mj-lt"/>
            </a:rPr>
            <a:t>keadaan</a:t>
          </a:r>
          <a:r>
            <a:rPr lang="en-US" sz="1200" b="0" kern="1200" dirty="0">
              <a:solidFill>
                <a:schemeClr val="tx1"/>
              </a:solidFill>
              <a:latin typeface="+mj-lt"/>
            </a:rPr>
            <a:t> </a:t>
          </a:r>
          <a:r>
            <a:rPr lang="en-US" sz="1200" b="0" i="1" kern="1200" dirty="0">
              <a:solidFill>
                <a:schemeClr val="tx1"/>
              </a:solidFill>
              <a:latin typeface="+mj-lt"/>
            </a:rPr>
            <a:t>laminar flow, </a:t>
          </a:r>
          <a:r>
            <a:rPr lang="en-US" sz="1200" b="0" kern="1200" dirty="0" err="1">
              <a:solidFill>
                <a:schemeClr val="tx1"/>
              </a:solidFill>
              <a:latin typeface="+mj-lt"/>
            </a:rPr>
            <a:t>artinya</a:t>
          </a:r>
          <a:r>
            <a:rPr lang="en-US" sz="1200" b="0" kern="1200" dirty="0">
              <a:solidFill>
                <a:schemeClr val="tx1"/>
              </a:solidFill>
              <a:latin typeface="+mj-lt"/>
            </a:rPr>
            <a:t> </a:t>
          </a:r>
          <a:r>
            <a:rPr lang="en-US" sz="1200" b="0" kern="1200" dirty="0" err="1">
              <a:solidFill>
                <a:schemeClr val="tx1"/>
              </a:solidFill>
              <a:latin typeface="+mj-lt"/>
            </a:rPr>
            <a:t>tidak</a:t>
          </a:r>
          <a:r>
            <a:rPr lang="en-US" sz="1200" b="0" kern="1200" dirty="0">
              <a:solidFill>
                <a:schemeClr val="tx1"/>
              </a:solidFill>
              <a:latin typeface="+mj-lt"/>
            </a:rPr>
            <a:t> </a:t>
          </a:r>
          <a:r>
            <a:rPr lang="en-US" sz="1200" b="0" kern="1200" dirty="0" err="1">
              <a:solidFill>
                <a:schemeClr val="tx1"/>
              </a:solidFill>
              <a:latin typeface="+mj-lt"/>
            </a:rPr>
            <a:t>terjadi</a:t>
          </a:r>
          <a:r>
            <a:rPr lang="en-US" sz="1200" b="0" kern="1200" dirty="0">
              <a:solidFill>
                <a:schemeClr val="tx1"/>
              </a:solidFill>
              <a:latin typeface="+mj-lt"/>
            </a:rPr>
            <a:t> </a:t>
          </a:r>
          <a:r>
            <a:rPr lang="en-US" sz="1200" b="0" kern="1200" dirty="0" err="1">
              <a:solidFill>
                <a:schemeClr val="tx1"/>
              </a:solidFill>
              <a:latin typeface="+mj-lt"/>
            </a:rPr>
            <a:t>pencampuran</a:t>
          </a:r>
          <a:r>
            <a:rPr lang="en-US" sz="1200" b="0" kern="1200" dirty="0">
              <a:solidFill>
                <a:schemeClr val="tx1"/>
              </a:solidFill>
              <a:latin typeface="+mj-lt"/>
            </a:rPr>
            <a:t> </a:t>
          </a:r>
          <a:r>
            <a:rPr lang="en-US" sz="1200" b="0" kern="1200" dirty="0" err="1">
              <a:solidFill>
                <a:schemeClr val="tx1"/>
              </a:solidFill>
              <a:latin typeface="+mj-lt"/>
            </a:rPr>
            <a:t>lapisan</a:t>
          </a:r>
          <a:r>
            <a:rPr lang="en-US" sz="1200" b="0" kern="1200" dirty="0">
              <a:solidFill>
                <a:schemeClr val="tx1"/>
              </a:solidFill>
              <a:latin typeface="+mj-lt"/>
            </a:rPr>
            <a:t> </a:t>
          </a:r>
          <a:r>
            <a:rPr lang="en-US" sz="1200" b="0" kern="1200" dirty="0" err="1">
              <a:solidFill>
                <a:schemeClr val="tx1"/>
              </a:solidFill>
              <a:latin typeface="+mj-lt"/>
            </a:rPr>
            <a:t>udara</a:t>
          </a:r>
          <a:r>
            <a:rPr lang="en-US" sz="1200" b="0" kern="1200" dirty="0">
              <a:solidFill>
                <a:schemeClr val="tx1"/>
              </a:solidFill>
              <a:latin typeface="+mj-lt"/>
            </a:rPr>
            <a:t> yang </a:t>
          </a:r>
          <a:r>
            <a:rPr lang="en-US" sz="1200" b="0" kern="1200" dirty="0" err="1">
              <a:solidFill>
                <a:schemeClr val="tx1"/>
              </a:solidFill>
              <a:latin typeface="+mj-lt"/>
            </a:rPr>
            <a:t>berbeda</a:t>
          </a:r>
          <a:r>
            <a:rPr lang="en-US" sz="1200" b="0" kern="1200" dirty="0">
              <a:solidFill>
                <a:schemeClr val="tx1"/>
              </a:solidFill>
              <a:latin typeface="+mj-lt"/>
            </a:rPr>
            <a:t>.</a:t>
          </a:r>
        </a:p>
      </dsp:txBody>
      <dsp:txXfrm>
        <a:off x="3955123" y="784"/>
        <a:ext cx="2476734" cy="1486040"/>
      </dsp:txXfrm>
    </dsp:sp>
    <dsp:sp modelId="{7A56B044-C5BB-496B-A09F-4617AB07BA74}">
      <dsp:nvSpPr>
        <dsp:cNvPr id="0" name=""/>
        <dsp:cNvSpPr/>
      </dsp:nvSpPr>
      <dsp:spPr>
        <a:xfrm>
          <a:off x="3383674" y="2753775"/>
          <a:ext cx="539049" cy="91440"/>
        </a:xfrm>
        <a:custGeom>
          <a:avLst/>
          <a:gdLst/>
          <a:ahLst/>
          <a:cxnLst/>
          <a:rect l="0" t="0" r="0" b="0"/>
          <a:pathLst>
            <a:path>
              <a:moveTo>
                <a:pt x="0" y="45720"/>
              </a:moveTo>
              <a:lnTo>
                <a:pt x="539049" y="45720"/>
              </a:lnTo>
            </a:path>
          </a:pathLst>
        </a:custGeom>
        <a:noFill/>
        <a:ln w="9525" cap="flat" cmpd="sng" algn="ctr">
          <a:solidFill>
            <a:schemeClr val="accent2">
              <a:hueOff val="8454272"/>
              <a:satOff val="-52833"/>
              <a:lumOff val="-2999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a:solidFill>
              <a:schemeClr val="tx1"/>
            </a:solidFill>
            <a:latin typeface="+mj-lt"/>
          </a:endParaRPr>
        </a:p>
      </dsp:txBody>
      <dsp:txXfrm>
        <a:off x="3638957" y="2796646"/>
        <a:ext cx="28482" cy="5696"/>
      </dsp:txXfrm>
    </dsp:sp>
    <dsp:sp modelId="{F27EAA7C-F79E-4639-9AE7-B96274AE3C19}">
      <dsp:nvSpPr>
        <dsp:cNvPr id="0" name=""/>
        <dsp:cNvSpPr/>
      </dsp:nvSpPr>
      <dsp:spPr>
        <a:xfrm>
          <a:off x="908739" y="2056474"/>
          <a:ext cx="2476734" cy="1486040"/>
        </a:xfrm>
        <a:prstGeom prst="rect">
          <a:avLst/>
        </a:prstGeom>
        <a:solidFill>
          <a:schemeClr val="accent2">
            <a:hueOff val="5636181"/>
            <a:satOff val="-35222"/>
            <a:lumOff val="-1999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0" kern="1200" dirty="0">
              <a:solidFill>
                <a:schemeClr val="tx1"/>
              </a:solidFill>
              <a:latin typeface="+mj-lt"/>
            </a:rPr>
            <a:t>Ketika </a:t>
          </a:r>
          <a:r>
            <a:rPr lang="en-US" sz="1200" b="0" kern="1200" dirty="0" err="1">
              <a:solidFill>
                <a:schemeClr val="tx1"/>
              </a:solidFill>
              <a:latin typeface="+mj-lt"/>
            </a:rPr>
            <a:t>udara</a:t>
          </a:r>
          <a:r>
            <a:rPr lang="en-US" sz="1200" b="0" kern="1200" dirty="0">
              <a:solidFill>
                <a:schemeClr val="tx1"/>
              </a:solidFill>
              <a:latin typeface="+mj-lt"/>
            </a:rPr>
            <a:t> yang </a:t>
          </a:r>
          <a:r>
            <a:rPr lang="en-US" sz="1200" b="0" kern="1200" dirty="0" err="1">
              <a:solidFill>
                <a:schemeClr val="tx1"/>
              </a:solidFill>
              <a:latin typeface="+mj-lt"/>
            </a:rPr>
            <a:t>diinsipirasi</a:t>
          </a:r>
          <a:r>
            <a:rPr lang="en-US" sz="1200" b="0" kern="1200" dirty="0">
              <a:solidFill>
                <a:schemeClr val="tx1"/>
              </a:solidFill>
              <a:latin typeface="+mj-lt"/>
            </a:rPr>
            <a:t> </a:t>
          </a:r>
          <a:r>
            <a:rPr lang="en-US" sz="1200" b="0" kern="1200" dirty="0" err="1">
              <a:solidFill>
                <a:schemeClr val="tx1"/>
              </a:solidFill>
              <a:latin typeface="+mj-lt"/>
            </a:rPr>
            <a:t>mencapai</a:t>
          </a:r>
          <a:r>
            <a:rPr lang="en-US" sz="1200" b="0" kern="1200" dirty="0">
              <a:solidFill>
                <a:schemeClr val="tx1"/>
              </a:solidFill>
              <a:latin typeface="+mj-lt"/>
            </a:rPr>
            <a:t> </a:t>
          </a:r>
          <a:r>
            <a:rPr lang="en-US" sz="1200" b="0" kern="1200" dirty="0" err="1">
              <a:solidFill>
                <a:schemeClr val="tx1"/>
              </a:solidFill>
              <a:latin typeface="+mj-lt"/>
            </a:rPr>
            <a:t>katup</a:t>
          </a:r>
          <a:r>
            <a:rPr lang="en-US" sz="1200" b="0" kern="1200" dirty="0">
              <a:solidFill>
                <a:schemeClr val="tx1"/>
              </a:solidFill>
              <a:latin typeface="+mj-lt"/>
            </a:rPr>
            <a:t> </a:t>
          </a:r>
          <a:r>
            <a:rPr lang="en-US" sz="1200" b="0" kern="1200" dirty="0" err="1">
              <a:solidFill>
                <a:schemeClr val="tx1"/>
              </a:solidFill>
              <a:latin typeface="+mj-lt"/>
            </a:rPr>
            <a:t>hidung</a:t>
          </a:r>
          <a:r>
            <a:rPr lang="en-US" sz="1200" b="0" kern="1200" dirty="0">
              <a:solidFill>
                <a:schemeClr val="tx1"/>
              </a:solidFill>
              <a:latin typeface="+mj-lt"/>
            </a:rPr>
            <a:t>, </a:t>
          </a:r>
          <a:r>
            <a:rPr lang="en-US" sz="1200" b="0" kern="1200" dirty="0" err="1">
              <a:solidFill>
                <a:schemeClr val="tx1"/>
              </a:solidFill>
              <a:latin typeface="+mj-lt"/>
            </a:rPr>
            <a:t>ia</a:t>
          </a:r>
          <a:r>
            <a:rPr lang="en-US" sz="1200" b="0" kern="1200" dirty="0">
              <a:solidFill>
                <a:schemeClr val="tx1"/>
              </a:solidFill>
              <a:latin typeface="+mj-lt"/>
            </a:rPr>
            <a:t> </a:t>
          </a:r>
          <a:r>
            <a:rPr lang="en-US" sz="1200" b="0" kern="1200" dirty="0" err="1">
              <a:solidFill>
                <a:schemeClr val="tx1"/>
              </a:solidFill>
              <a:latin typeface="+mj-lt"/>
            </a:rPr>
            <a:t>melewati</a:t>
          </a:r>
          <a:r>
            <a:rPr lang="en-US" sz="1200" b="0" kern="1200" dirty="0">
              <a:solidFill>
                <a:schemeClr val="tx1"/>
              </a:solidFill>
              <a:latin typeface="+mj-lt"/>
            </a:rPr>
            <a:t> </a:t>
          </a:r>
          <a:r>
            <a:rPr lang="en-US" sz="1200" b="0" kern="1200" dirty="0" err="1">
              <a:solidFill>
                <a:schemeClr val="tx1"/>
              </a:solidFill>
              <a:latin typeface="+mj-lt"/>
            </a:rPr>
            <a:t>tempat</a:t>
          </a:r>
          <a:r>
            <a:rPr lang="en-US" sz="1200" b="0" kern="1200" dirty="0">
              <a:solidFill>
                <a:schemeClr val="tx1"/>
              </a:solidFill>
              <a:latin typeface="+mj-lt"/>
            </a:rPr>
            <a:t> </a:t>
          </a:r>
          <a:r>
            <a:rPr lang="en-US" sz="1200" b="0" kern="1200" dirty="0" err="1">
              <a:solidFill>
                <a:schemeClr val="tx1"/>
              </a:solidFill>
              <a:latin typeface="+mj-lt"/>
            </a:rPr>
            <a:t>tersempit</a:t>
          </a:r>
          <a:r>
            <a:rPr lang="en-US" sz="1200" b="0" kern="1200" dirty="0">
              <a:solidFill>
                <a:schemeClr val="tx1"/>
              </a:solidFill>
              <a:latin typeface="+mj-lt"/>
            </a:rPr>
            <a:t> </a:t>
          </a:r>
          <a:r>
            <a:rPr lang="en-US" sz="1200" b="0" kern="1200" dirty="0" err="1">
              <a:solidFill>
                <a:schemeClr val="tx1"/>
              </a:solidFill>
              <a:latin typeface="+mj-lt"/>
            </a:rPr>
            <a:t>dari</a:t>
          </a:r>
          <a:r>
            <a:rPr lang="en-US" sz="1200" b="0" kern="1200" dirty="0">
              <a:solidFill>
                <a:schemeClr val="tx1"/>
              </a:solidFill>
              <a:latin typeface="+mj-lt"/>
            </a:rPr>
            <a:t> </a:t>
          </a:r>
          <a:r>
            <a:rPr lang="en-US" sz="1200" b="0" kern="1200" dirty="0" err="1">
              <a:solidFill>
                <a:schemeClr val="tx1"/>
              </a:solidFill>
              <a:latin typeface="+mj-lt"/>
            </a:rPr>
            <a:t>saluran</a:t>
          </a:r>
          <a:r>
            <a:rPr lang="en-US" sz="1200" b="0" kern="1200" dirty="0">
              <a:solidFill>
                <a:schemeClr val="tx1"/>
              </a:solidFill>
              <a:latin typeface="+mj-lt"/>
            </a:rPr>
            <a:t> </a:t>
          </a:r>
          <a:r>
            <a:rPr lang="en-US" sz="1200" b="0" kern="1200" dirty="0" err="1">
              <a:solidFill>
                <a:schemeClr val="tx1"/>
              </a:solidFill>
              <a:latin typeface="+mj-lt"/>
            </a:rPr>
            <a:t>pernapasan</a:t>
          </a:r>
          <a:r>
            <a:rPr lang="en-US" sz="1200" b="0" kern="1200" dirty="0">
              <a:solidFill>
                <a:schemeClr val="tx1"/>
              </a:solidFill>
              <a:latin typeface="+mj-lt"/>
            </a:rPr>
            <a:t> </a:t>
          </a:r>
          <a:r>
            <a:rPr lang="en-US" sz="1200" b="0" kern="1200" dirty="0" err="1">
              <a:solidFill>
                <a:schemeClr val="tx1"/>
              </a:solidFill>
              <a:latin typeface="+mj-lt"/>
            </a:rPr>
            <a:t>bagian</a:t>
          </a:r>
          <a:r>
            <a:rPr lang="en-US" sz="1200" b="0" kern="1200" dirty="0">
              <a:solidFill>
                <a:schemeClr val="tx1"/>
              </a:solidFill>
              <a:latin typeface="+mj-lt"/>
            </a:rPr>
            <a:t> </a:t>
          </a:r>
          <a:r>
            <a:rPr lang="en-US" sz="1200" b="0" kern="1200" dirty="0" err="1">
              <a:solidFill>
                <a:schemeClr val="tx1"/>
              </a:solidFill>
              <a:latin typeface="+mj-lt"/>
            </a:rPr>
            <a:t>atas</a:t>
          </a:r>
          <a:r>
            <a:rPr lang="en-US" sz="1200" b="0" kern="1200" dirty="0">
              <a:solidFill>
                <a:schemeClr val="tx1"/>
              </a:solidFill>
              <a:latin typeface="+mj-lt"/>
            </a:rPr>
            <a:t> (lumen nasi).</a:t>
          </a:r>
        </a:p>
      </dsp:txBody>
      <dsp:txXfrm>
        <a:off x="908739" y="2056474"/>
        <a:ext cx="2476734" cy="1486040"/>
      </dsp:txXfrm>
    </dsp:sp>
    <dsp:sp modelId="{5BE31EB8-1DE5-4ED7-BBAE-7746AB3D39AB}">
      <dsp:nvSpPr>
        <dsp:cNvPr id="0" name=""/>
        <dsp:cNvSpPr/>
      </dsp:nvSpPr>
      <dsp:spPr>
        <a:xfrm>
          <a:off x="3955123" y="2056474"/>
          <a:ext cx="2476734" cy="1486040"/>
        </a:xfrm>
        <a:prstGeom prst="rect">
          <a:avLst/>
        </a:prstGeom>
        <a:solidFill>
          <a:schemeClr val="accent1">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b="0" kern="1200" dirty="0" err="1">
              <a:solidFill>
                <a:schemeClr val="tx1"/>
              </a:solidFill>
              <a:latin typeface="+mj-lt"/>
            </a:rPr>
            <a:t>Penampang</a:t>
          </a:r>
          <a:r>
            <a:rPr lang="en-US" sz="1200" b="0" kern="1200" dirty="0">
              <a:solidFill>
                <a:schemeClr val="tx1"/>
              </a:solidFill>
              <a:latin typeface="+mj-lt"/>
            </a:rPr>
            <a:t> </a:t>
          </a:r>
          <a:r>
            <a:rPr lang="en-US" sz="1200" b="0" kern="1200" dirty="0" err="1">
              <a:solidFill>
                <a:schemeClr val="tx1"/>
              </a:solidFill>
              <a:latin typeface="+mj-lt"/>
            </a:rPr>
            <a:t>jalan</a:t>
          </a:r>
          <a:r>
            <a:rPr lang="en-US" sz="1200" b="0" kern="1200" dirty="0">
              <a:solidFill>
                <a:schemeClr val="tx1"/>
              </a:solidFill>
              <a:latin typeface="+mj-lt"/>
            </a:rPr>
            <a:t> </a:t>
          </a:r>
          <a:r>
            <a:rPr lang="en-US" sz="1200" b="0" kern="1200" dirty="0" err="1">
              <a:solidFill>
                <a:schemeClr val="tx1"/>
              </a:solidFill>
              <a:latin typeface="+mj-lt"/>
            </a:rPr>
            <a:t>napas</a:t>
          </a:r>
          <a:r>
            <a:rPr lang="en-US" sz="1200" b="0" kern="1200" dirty="0">
              <a:solidFill>
                <a:schemeClr val="tx1"/>
              </a:solidFill>
              <a:latin typeface="+mj-lt"/>
            </a:rPr>
            <a:t> </a:t>
          </a:r>
          <a:r>
            <a:rPr lang="en-US" sz="1200" b="0" kern="1200" dirty="0" err="1">
              <a:solidFill>
                <a:schemeClr val="tx1"/>
              </a:solidFill>
              <a:latin typeface="+mj-lt"/>
            </a:rPr>
            <a:t>menjadi</a:t>
          </a:r>
          <a:r>
            <a:rPr lang="en-US" sz="1200" b="0" kern="1200" dirty="0">
              <a:solidFill>
                <a:schemeClr val="tx1"/>
              </a:solidFill>
              <a:latin typeface="+mj-lt"/>
            </a:rPr>
            <a:t> </a:t>
          </a:r>
          <a:r>
            <a:rPr lang="en-US" sz="1200" b="0" kern="1200" dirty="0" err="1">
              <a:solidFill>
                <a:schemeClr val="tx1"/>
              </a:solidFill>
              <a:latin typeface="+mj-lt"/>
            </a:rPr>
            <a:t>sangat</a:t>
          </a:r>
          <a:r>
            <a:rPr lang="en-US" sz="1200" b="0" kern="1200" dirty="0">
              <a:solidFill>
                <a:schemeClr val="tx1"/>
              </a:solidFill>
              <a:latin typeface="+mj-lt"/>
            </a:rPr>
            <a:t> </a:t>
          </a:r>
          <a:r>
            <a:rPr lang="en-US" sz="1200" b="0" kern="1200" dirty="0" err="1">
              <a:solidFill>
                <a:schemeClr val="tx1"/>
              </a:solidFill>
              <a:latin typeface="+mj-lt"/>
            </a:rPr>
            <a:t>luas</a:t>
          </a:r>
          <a:r>
            <a:rPr lang="en-US" sz="1200" b="0" kern="1200" dirty="0">
              <a:solidFill>
                <a:schemeClr val="tx1"/>
              </a:solidFill>
              <a:latin typeface="+mj-lt"/>
            </a:rPr>
            <a:t>, </a:t>
          </a:r>
          <a:r>
            <a:rPr lang="en-US" sz="1200" b="0" kern="1200" dirty="0" err="1">
              <a:solidFill>
                <a:schemeClr val="tx1"/>
              </a:solidFill>
              <a:latin typeface="+mj-lt"/>
            </a:rPr>
            <a:t>menciptakan</a:t>
          </a:r>
          <a:r>
            <a:rPr lang="en-US" sz="1200" b="0" kern="1200" dirty="0">
              <a:solidFill>
                <a:schemeClr val="tx1"/>
              </a:solidFill>
              <a:latin typeface="+mj-lt"/>
            </a:rPr>
            <a:t> "</a:t>
          </a:r>
          <a:r>
            <a:rPr lang="en-US" sz="1200" b="0" kern="1200" dirty="0" err="1">
              <a:solidFill>
                <a:schemeClr val="tx1"/>
              </a:solidFill>
              <a:latin typeface="+mj-lt"/>
            </a:rPr>
            <a:t>efek</a:t>
          </a:r>
          <a:r>
            <a:rPr lang="en-US" sz="1200" b="0" kern="1200" dirty="0">
              <a:solidFill>
                <a:schemeClr val="tx1"/>
              </a:solidFill>
              <a:latin typeface="+mj-lt"/>
            </a:rPr>
            <a:t> diffuser" yang </a:t>
          </a:r>
          <a:r>
            <a:rPr lang="en-US" sz="1200" b="0" kern="1200" dirty="0" err="1">
              <a:solidFill>
                <a:schemeClr val="tx1"/>
              </a:solidFill>
              <a:latin typeface="+mj-lt"/>
            </a:rPr>
            <a:t>mengubah</a:t>
          </a:r>
          <a:r>
            <a:rPr lang="en-US" sz="1200" b="0" kern="1200" dirty="0">
              <a:solidFill>
                <a:schemeClr val="tx1"/>
              </a:solidFill>
              <a:latin typeface="+mj-lt"/>
            </a:rPr>
            <a:t> </a:t>
          </a:r>
          <a:r>
            <a:rPr lang="en-US" sz="1200" b="0" kern="1200" dirty="0" err="1">
              <a:solidFill>
                <a:schemeClr val="tx1"/>
              </a:solidFill>
              <a:latin typeface="+mj-lt"/>
            </a:rPr>
            <a:t>aliran</a:t>
          </a:r>
          <a:r>
            <a:rPr lang="en-US" sz="1200" b="0" kern="1200" dirty="0">
              <a:solidFill>
                <a:schemeClr val="tx1"/>
              </a:solidFill>
              <a:latin typeface="+mj-lt"/>
            </a:rPr>
            <a:t> laminar </a:t>
          </a:r>
          <a:r>
            <a:rPr lang="en-US" sz="1200" b="0" kern="1200" dirty="0" err="1">
              <a:solidFill>
                <a:schemeClr val="tx1"/>
              </a:solidFill>
              <a:latin typeface="+mj-lt"/>
            </a:rPr>
            <a:t>dari</a:t>
          </a:r>
          <a:r>
            <a:rPr lang="en-US" sz="1200" b="0" kern="1200" dirty="0">
              <a:solidFill>
                <a:schemeClr val="tx1"/>
              </a:solidFill>
              <a:latin typeface="+mj-lt"/>
            </a:rPr>
            <a:t> </a:t>
          </a:r>
          <a:r>
            <a:rPr lang="en-US" sz="1200" b="0" kern="1200" dirty="0" err="1">
              <a:solidFill>
                <a:schemeClr val="tx1"/>
              </a:solidFill>
              <a:latin typeface="+mj-lt"/>
            </a:rPr>
            <a:t>udara</a:t>
          </a:r>
          <a:r>
            <a:rPr lang="en-US" sz="1200" b="0" kern="1200" dirty="0">
              <a:solidFill>
                <a:schemeClr val="tx1"/>
              </a:solidFill>
              <a:latin typeface="+mj-lt"/>
            </a:rPr>
            <a:t> yang </a:t>
          </a:r>
          <a:r>
            <a:rPr lang="en-US" sz="1200" b="0" kern="1200" dirty="0" err="1">
              <a:solidFill>
                <a:schemeClr val="tx1"/>
              </a:solidFill>
              <a:latin typeface="+mj-lt"/>
            </a:rPr>
            <a:t>diinspirasi</a:t>
          </a:r>
          <a:r>
            <a:rPr lang="en-US" sz="1200" b="0" kern="1200" dirty="0">
              <a:solidFill>
                <a:schemeClr val="tx1"/>
              </a:solidFill>
              <a:latin typeface="+mj-lt"/>
            </a:rPr>
            <a:t> </a:t>
          </a:r>
          <a:r>
            <a:rPr lang="en-US" sz="1200" b="0" kern="1200" dirty="0" err="1">
              <a:solidFill>
                <a:schemeClr val="tx1"/>
              </a:solidFill>
              <a:latin typeface="+mj-lt"/>
            </a:rPr>
            <a:t>menjadi</a:t>
          </a:r>
          <a:r>
            <a:rPr lang="en-US" sz="1200" b="0" kern="1200" dirty="0">
              <a:solidFill>
                <a:schemeClr val="tx1"/>
              </a:solidFill>
              <a:latin typeface="+mj-lt"/>
            </a:rPr>
            <a:t> </a:t>
          </a:r>
          <a:r>
            <a:rPr lang="en-US" sz="1200" b="0" kern="1200" dirty="0" err="1">
              <a:solidFill>
                <a:schemeClr val="tx1"/>
              </a:solidFill>
              <a:latin typeface="+mj-lt"/>
            </a:rPr>
            <a:t>aliran</a:t>
          </a:r>
          <a:r>
            <a:rPr lang="en-US" sz="1200" b="0" kern="1200" dirty="0">
              <a:solidFill>
                <a:schemeClr val="tx1"/>
              </a:solidFill>
              <a:latin typeface="+mj-lt"/>
            </a:rPr>
            <a:t> </a:t>
          </a:r>
          <a:r>
            <a:rPr lang="en-US" sz="1200" b="0" kern="1200" dirty="0" err="1">
              <a:solidFill>
                <a:schemeClr val="tx1"/>
              </a:solidFill>
              <a:latin typeface="+mj-lt"/>
            </a:rPr>
            <a:t>turbulen</a:t>
          </a:r>
          <a:r>
            <a:rPr lang="en-US" sz="1200" b="0" kern="1200" dirty="0">
              <a:solidFill>
                <a:schemeClr val="tx1"/>
              </a:solidFill>
              <a:latin typeface="+mj-lt"/>
            </a:rPr>
            <a:t>, di </a:t>
          </a:r>
          <a:r>
            <a:rPr lang="en-US" sz="1200" b="0" kern="1200" dirty="0" err="1">
              <a:solidFill>
                <a:schemeClr val="tx1"/>
              </a:solidFill>
              <a:latin typeface="+mj-lt"/>
            </a:rPr>
            <a:t>mana</a:t>
          </a:r>
          <a:r>
            <a:rPr lang="en-US" sz="1200" b="0" kern="1200" dirty="0">
              <a:solidFill>
                <a:schemeClr val="tx1"/>
              </a:solidFill>
              <a:latin typeface="+mj-lt"/>
            </a:rPr>
            <a:t> </a:t>
          </a:r>
          <a:r>
            <a:rPr lang="en-US" sz="1200" b="0" kern="1200" dirty="0" err="1">
              <a:solidFill>
                <a:schemeClr val="tx1"/>
              </a:solidFill>
              <a:latin typeface="+mj-lt"/>
            </a:rPr>
            <a:t>lapisan</a:t>
          </a:r>
          <a:r>
            <a:rPr lang="en-US" sz="1200" b="0" kern="1200" dirty="0">
              <a:solidFill>
                <a:schemeClr val="tx1"/>
              </a:solidFill>
              <a:latin typeface="+mj-lt"/>
            </a:rPr>
            <a:t> </a:t>
          </a:r>
          <a:r>
            <a:rPr lang="en-US" sz="1200" b="0" kern="1200" dirty="0" err="1">
              <a:solidFill>
                <a:schemeClr val="tx1"/>
              </a:solidFill>
              <a:latin typeface="+mj-lt"/>
            </a:rPr>
            <a:t>udara</a:t>
          </a:r>
          <a:r>
            <a:rPr lang="en-US" sz="1200" b="0" kern="1200" dirty="0">
              <a:solidFill>
                <a:schemeClr val="tx1"/>
              </a:solidFill>
              <a:latin typeface="+mj-lt"/>
            </a:rPr>
            <a:t> yang </a:t>
          </a:r>
          <a:r>
            <a:rPr lang="en-US" sz="1200" b="0" kern="1200" dirty="0" err="1">
              <a:solidFill>
                <a:schemeClr val="tx1"/>
              </a:solidFill>
              <a:latin typeface="+mj-lt"/>
            </a:rPr>
            <a:t>berbeda</a:t>
          </a:r>
          <a:r>
            <a:rPr lang="en-US" sz="1200" b="0" kern="1200" dirty="0">
              <a:solidFill>
                <a:schemeClr val="tx1"/>
              </a:solidFill>
              <a:latin typeface="+mj-lt"/>
            </a:rPr>
            <a:t> </a:t>
          </a:r>
          <a:r>
            <a:rPr lang="en-US" sz="1200" b="0" kern="1200" dirty="0" err="1">
              <a:solidFill>
                <a:schemeClr val="tx1"/>
              </a:solidFill>
              <a:latin typeface="+mj-lt"/>
            </a:rPr>
            <a:t>tercampur</a:t>
          </a:r>
          <a:r>
            <a:rPr lang="en-US" sz="1200" b="0" kern="1200" dirty="0">
              <a:solidFill>
                <a:schemeClr val="tx1"/>
              </a:solidFill>
              <a:latin typeface="+mj-lt"/>
            </a:rPr>
            <a:t> </a:t>
          </a:r>
          <a:r>
            <a:rPr lang="en-US" sz="1200" b="0" kern="1200" dirty="0" err="1">
              <a:solidFill>
                <a:schemeClr val="tx1"/>
              </a:solidFill>
              <a:latin typeface="+mj-lt"/>
            </a:rPr>
            <a:t>bersama-sama</a:t>
          </a:r>
          <a:r>
            <a:rPr lang="en-US" sz="1200" b="0" kern="1200" dirty="0">
              <a:solidFill>
                <a:schemeClr val="tx1"/>
              </a:solidFill>
              <a:latin typeface="+mj-lt"/>
            </a:rPr>
            <a:t>.</a:t>
          </a:r>
        </a:p>
      </dsp:txBody>
      <dsp:txXfrm>
        <a:off x="3955123" y="2056474"/>
        <a:ext cx="2476734" cy="148604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5716796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c9307be902_2_197: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gc9307be902_2_1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8573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c9307be902_0_8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c9307be902_0_8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6613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c9307be902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c9307be902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49868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c9307be902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c9307be902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Data terbaru mengenai Rinosinusitis kronik menunjukkan bahwa penyakit ini mempengaruhi sekitar 5 - 15 % dari populasi umum, baik di eropa maupun di amerika serikat</a:t>
            </a:r>
            <a:endParaRPr/>
          </a:p>
        </p:txBody>
      </p:sp>
    </p:spTree>
    <p:extLst>
      <p:ext uri="{BB962C8B-B14F-4D97-AF65-F5344CB8AC3E}">
        <p14:creationId xmlns:p14="http://schemas.microsoft.com/office/powerpoint/2010/main" val="119612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c9307be902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 name="Google Shape;290;gc9307be902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Pemeriksaan sumbatan hidung dibagi menjadi dua, yakni subjektif dan objektif. Kelebihan dari pemeriksaan subjektif adalah murah, mudah dan efektif, namun karena berdasarkan keluhan pasien, sehingga sangat memungkinkan terjadinya bias. Contoh pemeriksaan subjektif yang telah mendapat validasi internasional yaitu Nasal Obstruction Symptom Evaluation (NOSE) Scale, Sinonasal Outcomes Test (SNOT-22), Visual Analog Scale (VAS) dan Total Nasal Symptom Score (TNSS).</a:t>
            </a:r>
            <a:endParaRPr/>
          </a:p>
        </p:txBody>
      </p:sp>
    </p:spTree>
    <p:extLst>
      <p:ext uri="{BB962C8B-B14F-4D97-AF65-F5344CB8AC3E}">
        <p14:creationId xmlns:p14="http://schemas.microsoft.com/office/powerpoint/2010/main" val="150294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c9307be902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c9307be902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sehingga dapat kita mengambil kesimpulan bahwa</a:t>
            </a:r>
            <a:endParaRPr/>
          </a:p>
        </p:txBody>
      </p:sp>
    </p:spTree>
    <p:extLst>
      <p:ext uri="{BB962C8B-B14F-4D97-AF65-F5344CB8AC3E}">
        <p14:creationId xmlns:p14="http://schemas.microsoft.com/office/powerpoint/2010/main" val="13597727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c9307be902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c9307be902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3987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gc9307be902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1" name="Google Shape;311;gc9307be902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2399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c9307be902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 name="Google Shape;321;gc9307be902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4119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c9307be902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c9307be902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2130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c9307be902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c9307be902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13123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c9307be902_0_8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c9307be902_0_8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8148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c9307be902_0_8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c9307be902_0_8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kerangka tulang hidung terdiri dari : tulang hidung (os nasal), proc.frontalis dari os maxilla dan proc.nasalis dari os frontal.</a:t>
            </a:r>
            <a:endParaRPr/>
          </a:p>
          <a:p>
            <a:pPr marL="0" lvl="0" indent="0" algn="l" rtl="0">
              <a:spcBef>
                <a:spcPts val="0"/>
              </a:spcBef>
              <a:spcAft>
                <a:spcPts val="0"/>
              </a:spcAft>
              <a:buNone/>
            </a:pPr>
            <a:r>
              <a:rPr lang="id"/>
              <a:t>sementara kerangka tulang rawan/kartilago nya yaitu : sepasang kartilago nasalis superior, sepasang kartilago nasalis lateral inferior yang disebut juga kartilago ala mayor dan tepi anterior dari kartilago septum</a:t>
            </a:r>
            <a:endParaRPr/>
          </a:p>
        </p:txBody>
      </p:sp>
    </p:spTree>
    <p:extLst>
      <p:ext uri="{BB962C8B-B14F-4D97-AF65-F5344CB8AC3E}">
        <p14:creationId xmlns:p14="http://schemas.microsoft.com/office/powerpoint/2010/main" val="33177099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c9307be902_0_8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c9307be902_0_8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dirty="0"/>
              <a:t>meatus inferior terletak diantara konka inferior dengan dasar hidung dan dinding lateral rongga hidung. pada meatus inferior terdapat muara (ostium) dari duktus lakrimalis.</a:t>
            </a:r>
            <a:endParaRPr dirty="0"/>
          </a:p>
          <a:p>
            <a:pPr marL="0" lvl="0" indent="0" algn="l" rtl="0">
              <a:spcBef>
                <a:spcPts val="0"/>
              </a:spcBef>
              <a:spcAft>
                <a:spcPts val="0"/>
              </a:spcAft>
              <a:buNone/>
            </a:pPr>
            <a:r>
              <a:rPr lang="id" dirty="0"/>
              <a:t>meatus medius merupakan salah satu celah yang penting, karena terdapat muara dari sinus maxilla, sinus frontal dan bagian anterior sinus ethmoid. di balik bagian anterior konka media yang letaknya menggantung, pada dinding lateral terdapat celah yang berbentuk bulan sabit yang dikenal sebagai infundibulum. ada suatu muara/fissura yang berbentuk bulan sabit yang menghubungkan meatus media dengan infundibulum yang dinamakan hiatus semilunaris.</a:t>
            </a:r>
            <a:endParaRPr dirty="0"/>
          </a:p>
          <a:p>
            <a:pPr marL="0" lvl="0" indent="0" algn="l" rtl="0">
              <a:spcBef>
                <a:spcPts val="0"/>
              </a:spcBef>
              <a:spcAft>
                <a:spcPts val="0"/>
              </a:spcAft>
              <a:buNone/>
            </a:pPr>
            <a:r>
              <a:rPr lang="id" dirty="0"/>
              <a:t>meatus superior merupakan suatu celah yang sempit antara septum dan bagian lateral dari os ethmoid diatas konka media.</a:t>
            </a:r>
            <a:endParaRPr dirty="0"/>
          </a:p>
        </p:txBody>
      </p:sp>
    </p:spTree>
    <p:extLst>
      <p:ext uri="{BB962C8B-B14F-4D97-AF65-F5344CB8AC3E}">
        <p14:creationId xmlns:p14="http://schemas.microsoft.com/office/powerpoint/2010/main" val="1560711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c9307be902_0_8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c9307be902_0_8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terdapat 8 sinus paranasalis dimana 4 buah pada tiap-tiap sisi hidung, yakni sinus frontal kanan dan kiri, sinus ethmoid kanan dan kiri (anterior dan posterior), sinus maksilla kanan dan kiri (bisa juga disebut antrum highmore) dan sinus sphenoid kanan-kiri. </a:t>
            </a:r>
            <a:endParaRPr/>
          </a:p>
          <a:p>
            <a:pPr marL="0" lvl="0" indent="0" algn="l" rtl="0">
              <a:spcBef>
                <a:spcPts val="0"/>
              </a:spcBef>
              <a:spcAft>
                <a:spcPts val="0"/>
              </a:spcAft>
              <a:buNone/>
            </a:pPr>
            <a:r>
              <a:rPr lang="id"/>
              <a:t>KOM (kompleks ostiomeatal) merupakan celah pada dinding lateral hidung yang dibatasi oleh konka media dan lamina papiracea.struktur anatomi penting yg membentuk KOM adalah : proc.uncinatus, infundibulum ethmoid, hiatus semilunaris, bulla ethmoid, agger nasi, ostium sinus maksilla dan recessus frontalis. KOM merupakan unit fungsional yang merupakan tempat ventilasi dan drainase dari sinus-sinus yang letaknya di anterior. jika terjadi obstruksi pada celah sempit ini (KOM), maka terjadi perubahan patologis yang signifikan pada sinus-sinus terkait. </a:t>
            </a:r>
            <a:endParaRPr/>
          </a:p>
        </p:txBody>
      </p:sp>
    </p:spTree>
    <p:extLst>
      <p:ext uri="{BB962C8B-B14F-4D97-AF65-F5344CB8AC3E}">
        <p14:creationId xmlns:p14="http://schemas.microsoft.com/office/powerpoint/2010/main" val="34953024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c9307be902_0_8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c9307be902_0_8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9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c967744f7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c967744f7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1100" b="0" i="0" u="none" strike="noStrike" cap="none" dirty="0" err="1">
                <a:solidFill>
                  <a:srgbClr val="000000"/>
                </a:solidFill>
                <a:effectLst/>
                <a:latin typeface="Arial"/>
                <a:ea typeface="Arial"/>
                <a:cs typeface="Arial"/>
                <a:sym typeface="Arial"/>
              </a:rPr>
              <a:t>Selain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kecepatan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udara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derajat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perubahan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karakteristik</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aliran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udara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pada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tahap</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ini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sangat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dipengaruhi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oleh</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anatomi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khusus</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rongga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hidung</a:t>
            </a:r>
            <a:r>
              <a:rPr lang="en-US" sz="1100" b="0" i="0" u="none" strike="noStrike" cap="none" dirty="0">
                <a:solidFill>
                  <a:srgbClr val="000000"/>
                </a:solidFill>
                <a:effectLst/>
                <a:latin typeface="Arial"/>
                <a:ea typeface="Arial"/>
                <a:cs typeface="Arial"/>
                <a:sym typeface="Arial"/>
              </a:rPr>
              <a:t>, yang </a:t>
            </a:r>
            <a:r>
              <a:rPr lang="en-US" sz="1100" b="0" i="0" u="none" strike="noStrike" cap="none" dirty="0" err="1">
                <a:solidFill>
                  <a:srgbClr val="000000"/>
                </a:solidFill>
                <a:effectLst/>
                <a:latin typeface="Arial"/>
                <a:ea typeface="Arial"/>
                <a:cs typeface="Arial"/>
                <a:sym typeface="Arial"/>
              </a:rPr>
              <a:t>memiliki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perbedaan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individu</a:t>
            </a:r>
            <a:r>
              <a:rPr lang="en-US" sz="1100" b="0" i="0" u="none" strike="noStrike" cap="none" dirty="0">
                <a:solidFill>
                  <a:srgbClr val="000000"/>
                </a:solidFill>
                <a:effectLst/>
                <a:latin typeface="Arial"/>
                <a:ea typeface="Arial"/>
                <a:cs typeface="Arial"/>
                <a:sym typeface="Arial"/>
              </a:rPr>
              <a:t> yang </a:t>
            </a:r>
            <a:r>
              <a:rPr lang="en-US" sz="1100" b="0" i="0" u="none" strike="noStrike" cap="none" dirty="0" err="1">
                <a:solidFill>
                  <a:srgbClr val="000000"/>
                </a:solidFill>
                <a:effectLst/>
                <a:latin typeface="Arial"/>
                <a:ea typeface="Arial"/>
                <a:cs typeface="Arial"/>
                <a:sym typeface="Arial"/>
              </a:rPr>
              <a:t>substansial</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Deviasi</a:t>
            </a:r>
            <a:r>
              <a:rPr lang="en-US" sz="1100" b="0" i="0" u="none" strike="noStrike" cap="none" dirty="0">
                <a:solidFill>
                  <a:srgbClr val="000000"/>
                </a:solidFill>
                <a:effectLst/>
                <a:latin typeface="Arial"/>
                <a:ea typeface="Arial"/>
                <a:cs typeface="Arial"/>
                <a:sym typeface="Arial"/>
              </a:rPr>
              <a:t> septum </a:t>
            </a:r>
            <a:r>
              <a:rPr lang="en-US" sz="1100" b="0" i="0" u="none" strike="noStrike" cap="none" dirty="0" err="1">
                <a:solidFill>
                  <a:srgbClr val="000000"/>
                </a:solidFill>
                <a:effectLst/>
                <a:latin typeface="Arial"/>
                <a:ea typeface="Arial"/>
                <a:cs typeface="Arial"/>
                <a:sym typeface="Arial"/>
              </a:rPr>
              <a:t>dan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taji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tulang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rawan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atau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tulang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pada</a:t>
            </a:r>
            <a:r>
              <a:rPr lang="en-US" sz="1100" b="0" i="0" u="none" strike="noStrike" cap="none" dirty="0">
                <a:solidFill>
                  <a:srgbClr val="000000"/>
                </a:solidFill>
                <a:effectLst/>
                <a:latin typeface="Arial"/>
                <a:ea typeface="Arial"/>
                <a:cs typeface="Arial"/>
                <a:sym typeface="Arial"/>
              </a:rPr>
              <a:t> septum </a:t>
            </a:r>
            <a:r>
              <a:rPr lang="en-US" sz="1100" b="0" i="0" u="none" strike="noStrike" cap="none" dirty="0" err="1">
                <a:solidFill>
                  <a:srgbClr val="000000"/>
                </a:solidFill>
                <a:effectLst/>
                <a:latin typeface="Arial"/>
                <a:ea typeface="Arial"/>
                <a:cs typeface="Arial"/>
                <a:sym typeface="Arial"/>
              </a:rPr>
              <a:t>dapat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sama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signifikannya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dalam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hal</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seperti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hiperplasia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turbinasi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atau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perforasi</a:t>
            </a:r>
            <a:r>
              <a:rPr lang="en-US" sz="1100" b="0" i="0" u="none" strike="noStrike" cap="none" dirty="0">
                <a:solidFill>
                  <a:srgbClr val="000000"/>
                </a:solidFill>
                <a:effectLst/>
                <a:latin typeface="Arial"/>
                <a:ea typeface="Arial"/>
                <a:cs typeface="Arial"/>
                <a:sym typeface="Arial"/>
              </a:rPr>
              <a:t> septum. </a:t>
            </a:r>
            <a:r>
              <a:rPr lang="en-US" sz="1100" b="0" i="0" u="none" strike="noStrike" cap="none" dirty="0" err="1">
                <a:solidFill>
                  <a:srgbClr val="000000"/>
                </a:solidFill>
                <a:effectLst/>
                <a:latin typeface="Arial"/>
                <a:ea typeface="Arial"/>
                <a:cs typeface="Arial"/>
                <a:sym typeface="Arial"/>
              </a:rPr>
              <a:t>Untuk</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tingkat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tertentu</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transisi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dari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aliran</a:t>
            </a:r>
            <a:r>
              <a:rPr lang="en-US" sz="1100" b="0" i="0" u="none" strike="noStrike" cap="none" dirty="0">
                <a:solidFill>
                  <a:srgbClr val="000000"/>
                </a:solidFill>
                <a:effectLst/>
                <a:latin typeface="Arial"/>
                <a:ea typeface="Arial"/>
                <a:cs typeface="Arial"/>
                <a:sym typeface="Arial"/>
              </a:rPr>
              <a:t> laminar </a:t>
            </a:r>
            <a:r>
              <a:rPr lang="en-US" sz="1100" b="0" i="0" u="none" strike="noStrike" cap="none" dirty="0" err="1">
                <a:solidFill>
                  <a:srgbClr val="000000"/>
                </a:solidFill>
                <a:effectLst/>
                <a:latin typeface="Arial"/>
                <a:ea typeface="Arial"/>
                <a:cs typeface="Arial"/>
                <a:sym typeface="Arial"/>
              </a:rPr>
              <a:t>ke</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turbulen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dalam</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hidung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secara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fungsional</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diinginkan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karena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memperlambat</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kecepatan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aliran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udara</a:t>
            </a:r>
            <a:r>
              <a:rPr lang="en-US" sz="1100" b="0" i="0" u="none" strike="noStrike" cap="none" dirty="0">
                <a:solidFill>
                  <a:srgbClr val="000000"/>
                </a:solidFill>
                <a:effectLst/>
                <a:latin typeface="Arial"/>
                <a:ea typeface="Arial"/>
                <a:cs typeface="Arial"/>
                <a:sym typeface="Arial"/>
              </a:rPr>
              <a:t> yang </a:t>
            </a:r>
            <a:r>
              <a:rPr lang="en-US" sz="1100" b="0" i="0" u="none" strike="noStrike" cap="none" dirty="0" err="1">
                <a:solidFill>
                  <a:srgbClr val="000000"/>
                </a:solidFill>
                <a:effectLst/>
                <a:latin typeface="Arial"/>
                <a:ea typeface="Arial"/>
                <a:cs typeface="Arial"/>
                <a:sym typeface="Arial"/>
              </a:rPr>
              <a:t>diinspirasi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Ini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memperpanjang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kontaknya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dengan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mukosa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hidung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berkontribusi</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pada</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penciuman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memudahkan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hidung</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untuk</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membersihkan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melembabkan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dan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menghangatkan</a:t>
            </a:r>
            <a:r>
              <a:rPr lang="en-US" sz="1100" b="0" i="0" u="none" strike="noStrike" cap="none" dirty="0">
                <a:solidFill>
                  <a:srgbClr val="000000"/>
                </a:solidFill>
                <a:effectLst/>
                <a:latin typeface="Arial"/>
                <a:ea typeface="Arial"/>
                <a:cs typeface="Arial"/>
                <a:sym typeface="Arial"/>
              </a:rPr>
              <a:t> </a:t>
            </a:r>
            <a:r>
              <a:rPr lang="en-US" sz="1100" b="0" i="0" u="none" strike="noStrike" cap="none" dirty="0" err="1">
                <a:solidFill>
                  <a:srgbClr val="000000"/>
                </a:solidFill>
                <a:effectLst/>
                <a:latin typeface="Arial"/>
                <a:ea typeface="Arial"/>
                <a:cs typeface="Arial"/>
                <a:sym typeface="Arial"/>
              </a:rPr>
              <a:t>udara</a:t>
            </a:r>
            <a:r>
              <a:rPr lang="en-US" sz="1100" b="0" i="0" u="none" strike="noStrike" cap="none" dirty="0">
                <a:solidFill>
                  <a:srgbClr val="000000"/>
                </a:solidFill>
                <a:effectLst/>
                <a:latin typeface="Arial"/>
                <a:ea typeface="Arial"/>
                <a:cs typeface="Arial"/>
                <a:sym typeface="Arial"/>
              </a:rPr>
              <a:t> yang </a:t>
            </a:r>
            <a:r>
              <a:rPr lang="en-US" sz="1100" b="0" i="0" u="none" strike="noStrike" cap="none" dirty="0" err="1">
                <a:solidFill>
                  <a:srgbClr val="000000"/>
                </a:solidFill>
                <a:effectLst/>
                <a:latin typeface="Arial"/>
                <a:ea typeface="Arial"/>
                <a:cs typeface="Arial"/>
                <a:sym typeface="Arial"/>
              </a:rPr>
              <a:t>diinspirasi</a:t>
            </a:r>
            <a:r>
              <a:rPr lang="en-US" sz="1100" b="0" i="0" u="none" strike="noStrike" cap="none" dirty="0">
                <a:solidFill>
                  <a:srgbClr val="000000"/>
                </a:solidFill>
                <a:effectLst/>
                <a:latin typeface="Arial"/>
                <a:ea typeface="Arial"/>
                <a:cs typeface="Arial"/>
                <a:sym typeface="Arial"/>
              </a:rPr>
              <a:t>. </a:t>
            </a:r>
            <a:endParaRPr dirty="0"/>
          </a:p>
        </p:txBody>
      </p:sp>
    </p:spTree>
    <p:extLst>
      <p:ext uri="{BB962C8B-B14F-4D97-AF65-F5344CB8AC3E}">
        <p14:creationId xmlns:p14="http://schemas.microsoft.com/office/powerpoint/2010/main" val="3601426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000" b="0" i="0" u="none" strike="noStrike" cap="none" dirty="0" err="1">
                <a:solidFill>
                  <a:srgbClr val="000000"/>
                </a:solidFill>
                <a:latin typeface="Arial"/>
                <a:ea typeface="Times New Roman" panose="02020603050405020304" pitchFamily="18" charset="0"/>
                <a:cs typeface="Arial"/>
                <a:sym typeface="Arial"/>
              </a:rPr>
              <a:t>Kongesti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dan</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dekongesti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mukosa</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hidung</a:t>
            </a:r>
            <a:r>
              <a:rPr lang="en-US" sz="1000" b="0" i="0" u="none" strike="noStrike" cap="none" dirty="0">
                <a:solidFill>
                  <a:srgbClr val="000000"/>
                </a:solidFill>
                <a:latin typeface="Arial"/>
                <a:ea typeface="Times New Roman" panose="02020603050405020304" pitchFamily="18" charset="0"/>
                <a:cs typeface="Arial"/>
                <a:sym typeface="Arial"/>
              </a:rPr>
              <a:t> yang </a:t>
            </a:r>
            <a:r>
              <a:rPr lang="en-US" sz="1000" b="0" i="0" u="none" strike="noStrike" cap="none" dirty="0" err="1">
                <a:solidFill>
                  <a:srgbClr val="000000"/>
                </a:solidFill>
                <a:latin typeface="Arial"/>
                <a:ea typeface="Times New Roman" panose="02020603050405020304" pitchFamily="18" charset="0"/>
                <a:cs typeface="Arial"/>
                <a:sym typeface="Arial"/>
              </a:rPr>
              <a:t>bergantian</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ini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dipengaruhi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terutama</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melalui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reaksi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pembuluh</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darah</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kapasitansi</a:t>
            </a:r>
            <a:r>
              <a:rPr lang="en-US" sz="1000" b="0" i="0" u="none" strike="noStrike" cap="none" dirty="0">
                <a:solidFill>
                  <a:srgbClr val="000000"/>
                </a:solidFill>
                <a:latin typeface="Arial"/>
                <a:ea typeface="Times New Roman" panose="02020603050405020304" pitchFamily="18" charset="0"/>
                <a:cs typeface="Arial"/>
                <a:sym typeface="Arial"/>
              </a:rPr>
              <a:t> vena </a:t>
            </a:r>
            <a:r>
              <a:rPr lang="en-US" sz="1000" b="0" i="0" u="none" strike="noStrike" cap="none" dirty="0" err="1">
                <a:solidFill>
                  <a:srgbClr val="000000"/>
                </a:solidFill>
                <a:latin typeface="Arial"/>
                <a:ea typeface="Times New Roman" panose="02020603050405020304" pitchFamily="18" charset="0"/>
                <a:cs typeface="Arial"/>
                <a:sym typeface="Arial"/>
              </a:rPr>
              <a:t>dari</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turbint</a:t>
            </a:r>
            <a:r>
              <a:rPr lang="en-US" sz="1000" b="0" i="0" u="none" strike="noStrike" cap="none" dirty="0">
                <a:solidFill>
                  <a:srgbClr val="000000"/>
                </a:solidFill>
                <a:latin typeface="Arial"/>
                <a:ea typeface="Times New Roman" panose="02020603050405020304" pitchFamily="18" charset="0"/>
                <a:cs typeface="Arial"/>
                <a:sym typeface="Arial"/>
              </a:rPr>
              <a:t> inferior </a:t>
            </a:r>
            <a:r>
              <a:rPr lang="en-US" sz="1000" b="0" i="0" u="none" strike="noStrike" cap="none" dirty="0" err="1">
                <a:solidFill>
                  <a:srgbClr val="000000"/>
                </a:solidFill>
                <a:latin typeface="Arial"/>
                <a:ea typeface="Times New Roman" panose="02020603050405020304" pitchFamily="18" charset="0"/>
                <a:cs typeface="Arial"/>
                <a:sym typeface="Arial"/>
              </a:rPr>
              <a:t>dan</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tengah</a:t>
            </a:r>
            <a:r>
              <a:rPr lang="en-US" sz="1000" b="0" i="0" u="none" strike="noStrike" cap="none" dirty="0">
                <a:solidFill>
                  <a:srgbClr val="000000"/>
                </a:solidFill>
                <a:latin typeface="Arial"/>
                <a:ea typeface="Times New Roman" panose="02020603050405020304" pitchFamily="18" charset="0"/>
                <a:cs typeface="Arial"/>
                <a:sym typeface="Arial"/>
              </a:rPr>
              <a:t>, yang </a:t>
            </a:r>
            <a:r>
              <a:rPr lang="en-US" sz="1000" b="0" i="0" u="none" strike="noStrike" cap="none" dirty="0" err="1">
                <a:solidFill>
                  <a:srgbClr val="000000"/>
                </a:solidFill>
                <a:latin typeface="Arial"/>
                <a:ea typeface="Times New Roman" panose="02020603050405020304" pitchFamily="18" charset="0"/>
                <a:cs typeface="Arial"/>
                <a:sym typeface="Arial"/>
              </a:rPr>
              <a:t>diatur</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oleh</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sistem</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saraf</a:t>
            </a:r>
            <a:r>
              <a:rPr lang="en-US" sz="1000" b="0" i="0" u="none" strike="noStrike" cap="none" dirty="0">
                <a:solidFill>
                  <a:srgbClr val="000000"/>
                </a:solidFill>
                <a:latin typeface="Arial"/>
                <a:ea typeface="Times New Roman" panose="02020603050405020304" pitchFamily="18" charset="0"/>
                <a:cs typeface="Arial"/>
                <a:sym typeface="Arial"/>
              </a:rPr>
              <a:t> </a:t>
            </a:r>
            <a:r>
              <a:rPr lang="en-US" sz="1000" b="0" i="0" u="none" strike="noStrike" cap="none" dirty="0" err="1">
                <a:solidFill>
                  <a:srgbClr val="000000"/>
                </a:solidFill>
                <a:latin typeface="Arial"/>
                <a:ea typeface="Times New Roman" panose="02020603050405020304" pitchFamily="18" charset="0"/>
                <a:cs typeface="Arial"/>
                <a:sym typeface="Arial"/>
              </a:rPr>
              <a:t>otonom</a:t>
            </a:r>
            <a:r>
              <a:rPr lang="en-US" sz="1000" b="0" i="0" u="none" strike="noStrike" cap="none" dirty="0">
                <a:solidFill>
                  <a:srgbClr val="000000"/>
                </a:solidFill>
                <a:latin typeface="Arial"/>
                <a:ea typeface="Times New Roman" panose="02020603050405020304" pitchFamily="18" charset="0"/>
                <a:cs typeface="Arial"/>
                <a:sym typeface="Arial"/>
              </a:rPr>
              <a:t>. </a:t>
            </a:r>
            <a:endParaRPr lang="en-US" sz="1000" b="0" i="0" u="none" strike="noStrike" cap="none" dirty="0">
              <a:solidFill>
                <a:srgbClr val="000000"/>
              </a:solidFill>
              <a:latin typeface="Arial"/>
              <a:ea typeface="Arial"/>
              <a:cs typeface="Arial"/>
              <a:sym typeface="Arial"/>
            </a:endParaRPr>
          </a:p>
        </p:txBody>
      </p:sp>
    </p:spTree>
    <p:extLst>
      <p:ext uri="{BB962C8B-B14F-4D97-AF65-F5344CB8AC3E}">
        <p14:creationId xmlns:p14="http://schemas.microsoft.com/office/powerpoint/2010/main" val="9247018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c967744f7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c967744f7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697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c9307be902_0_9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9" name="Google Shape;389;gc9307be902_0_9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AFRS = allergic fungal rhinosinusitis		CCAD = central compartment allergic disease</a:t>
            </a:r>
            <a:endParaRPr/>
          </a:p>
          <a:p>
            <a:pPr marL="0" lvl="0" indent="0" algn="l" rtl="0">
              <a:spcBef>
                <a:spcPts val="0"/>
              </a:spcBef>
              <a:spcAft>
                <a:spcPts val="0"/>
              </a:spcAft>
              <a:buNone/>
            </a:pPr>
            <a:r>
              <a:rPr lang="id"/>
              <a:t>eCRS = eosinophilic CRS			PCD = primary ciliary dyskinesia</a:t>
            </a:r>
            <a:endParaRPr/>
          </a:p>
          <a:p>
            <a:pPr marL="0" lvl="0" indent="0" algn="l" rtl="0">
              <a:spcBef>
                <a:spcPts val="0"/>
              </a:spcBef>
              <a:spcAft>
                <a:spcPts val="0"/>
              </a:spcAft>
              <a:buNone/>
            </a:pPr>
            <a:r>
              <a:rPr lang="id"/>
              <a:t>CF = cystic fibrosis				GPA = granulomatosis with polyanglitis (wegener`s disease)</a:t>
            </a:r>
            <a:endParaRPr/>
          </a:p>
        </p:txBody>
      </p:sp>
    </p:spTree>
    <p:extLst>
      <p:ext uri="{BB962C8B-B14F-4D97-AF65-F5344CB8AC3E}">
        <p14:creationId xmlns:p14="http://schemas.microsoft.com/office/powerpoint/2010/main" val="38856181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c967744f7b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c967744f7b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932571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c9307be902_0_9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c9307be902_0_9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jelaskan dengan kertas</a:t>
            </a:r>
            <a:endParaRPr/>
          </a:p>
        </p:txBody>
      </p:sp>
    </p:spTree>
    <p:extLst>
      <p:ext uri="{BB962C8B-B14F-4D97-AF65-F5344CB8AC3E}">
        <p14:creationId xmlns:p14="http://schemas.microsoft.com/office/powerpoint/2010/main" val="3642774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gc967744f7b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3" name="Google Shape;413;gc967744f7b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terkontrol sebagian : minimal ada 1 gejala </a:t>
            </a:r>
            <a:endParaRPr/>
          </a:p>
          <a:p>
            <a:pPr marL="0" lvl="0" indent="0" algn="l" rtl="0">
              <a:spcBef>
                <a:spcPts val="0"/>
              </a:spcBef>
              <a:spcAft>
                <a:spcPts val="0"/>
              </a:spcAft>
              <a:buNone/>
            </a:pPr>
            <a:r>
              <a:rPr lang="id"/>
              <a:t>tidak terkontrol : 3 atau lebih gejala</a:t>
            </a:r>
            <a:endParaRPr/>
          </a:p>
          <a:p>
            <a:pPr marL="0" lvl="0" indent="0" algn="l" rtl="0">
              <a:spcBef>
                <a:spcPts val="0"/>
              </a:spcBef>
              <a:spcAft>
                <a:spcPts val="0"/>
              </a:spcAft>
              <a:buNone/>
            </a:pPr>
            <a:r>
              <a:rPr lang="id"/>
              <a:t>kontrol : semua harus terpenuhi</a:t>
            </a:r>
            <a:endParaRPr/>
          </a:p>
        </p:txBody>
      </p:sp>
    </p:spTree>
    <p:extLst>
      <p:ext uri="{BB962C8B-B14F-4D97-AF65-F5344CB8AC3E}">
        <p14:creationId xmlns:p14="http://schemas.microsoft.com/office/powerpoint/2010/main" val="19801715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c967744f7b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1" name="Google Shape;421;gc967744f7b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14942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c967744f7b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6" name="Google Shape;436;gc967744f7b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tujuan pengobatan pada pasien dengan RSK adalah untuk mengelola/meminimalisir gejala dan meningkatkan atau mempertahankan kualitas hidup. perawatan diarahkan untuk meningkatkan pembersihan mukosiliar, meningkatkan drainase/aliran sinus, memberantas infeksi lokal dan peradangan, serta meningkatkan akses untuk obat-obatan topikal. perawatan terdiri dari manajemen medis, dan operasi sinus endoskopi jika manajemen medis/terapi medikamentosa yang tepat tidak berhasil.</a:t>
            </a:r>
            <a:endParaRPr/>
          </a:p>
        </p:txBody>
      </p:sp>
    </p:spTree>
    <p:extLst>
      <p:ext uri="{BB962C8B-B14F-4D97-AF65-F5344CB8AC3E}">
        <p14:creationId xmlns:p14="http://schemas.microsoft.com/office/powerpoint/2010/main" val="17463421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c967744f7b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c967744f7b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9767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c967744f7b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9" name="Google Shape;449;gc967744f7b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id"/>
              <a:t>ATAD = aspirin treatment after desensitisation</a:t>
            </a:r>
            <a:endParaRPr/>
          </a:p>
        </p:txBody>
      </p:sp>
    </p:spTree>
    <p:extLst>
      <p:ext uri="{BB962C8B-B14F-4D97-AF65-F5344CB8AC3E}">
        <p14:creationId xmlns:p14="http://schemas.microsoft.com/office/powerpoint/2010/main" val="30477785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c967744f7b_0_3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5" name="Google Shape;455;gc967744f7b_0_3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5880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gc967744f7b_2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9" name="Google Shape;469;gc967744f7b_2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995792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c967744f7b_0_3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c967744f7b_0_3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83457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c9307be902_0_9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c9307be902_0_9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91085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gc9307be902_0_9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3" name="Google Shape;503;gc9307be902_0_9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5116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c9307be902_0_9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c9307be902_0_9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82237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c9307be902_0_9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c9307be902_0_9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13791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c9307be902_0_9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c9307be902_0_9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6309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c9307be902_0_10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c9307be902_0_10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4182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gc9307be902_0_10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8" name="Google Shape;548;gc9307be902_0_10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4762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gc9307be902_0_10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5" name="Google Shape;555;gc9307be902_0_10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965543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c9307be902_0_10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4" name="Google Shape;564;gc9307be902_0_10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989130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c9307be902_0_9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c9307be902_0_9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36482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gc9307be902_0_10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3" name="Google Shape;573;gc9307be902_0_10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12235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0"/>
        <p:cNvGrpSpPr/>
        <p:nvPr/>
      </p:nvGrpSpPr>
      <p:grpSpPr>
        <a:xfrm>
          <a:off x="0" y="0"/>
          <a:ext cx="0" cy="0"/>
          <a:chOff x="0" y="0"/>
          <a:chExt cx="0" cy="0"/>
        </a:xfrm>
      </p:grpSpPr>
      <p:sp>
        <p:nvSpPr>
          <p:cNvPr id="581" name="Google Shape;581;gc9307be902_0_10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2" name="Google Shape;582;gc9307be902_0_10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1735304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gc9307be902_0_1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1" name="Google Shape;591;gc9307be902_0_1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2116402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gc9307be902_0_1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1" name="Google Shape;611;gc9307be902_0_1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330236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798219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c9307be902_0_9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c9307be902_0_9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811973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err="1">
                <a:effectLst/>
                <a:latin typeface="Arial" panose="020B0604020202020204" pitchFamily="34" charset="0"/>
                <a:ea typeface="SimSun" panose="02010600030101010101" pitchFamily="2" charset="-122"/>
                <a:cs typeface="Times New Roman" panose="02020603050405020304" pitchFamily="18" charset="0"/>
              </a:rPr>
              <a:t>Penelitian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dilaksanakan</a:t>
            </a:r>
            <a:r>
              <a:rPr lang="en-US" sz="1800" dirty="0">
                <a:effectLst/>
                <a:latin typeface="Arial" panose="020B0604020202020204" pitchFamily="34" charset="0"/>
                <a:ea typeface="SimSun" panose="02010600030101010101" pitchFamily="2" charset="-122"/>
                <a:cs typeface="Times New Roman" panose="02020603050405020304" pitchFamily="18" charset="0"/>
              </a:rPr>
              <a:t> di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Poliklinik</a:t>
            </a:r>
            <a:r>
              <a:rPr lang="en-US" sz="1800" dirty="0">
                <a:effectLst/>
                <a:latin typeface="Arial" panose="020B0604020202020204" pitchFamily="34" charset="0"/>
                <a:ea typeface="SimSun" panose="02010600030101010101" pitchFamily="2" charset="-122"/>
                <a:cs typeface="Times New Roman" panose="02020603050405020304" pitchFamily="18" charset="0"/>
              </a:rPr>
              <a:t> T.H.T.B.K.L RSUP Dr. Wahidin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Sudirohusodo</a:t>
            </a:r>
            <a:r>
              <a:rPr lang="en-US" sz="1800" dirty="0">
                <a:effectLst/>
                <a:latin typeface="Arial" panose="020B0604020202020204" pitchFamily="34" charset="0"/>
                <a:ea typeface="SimSun" panose="02010600030101010101" pitchFamily="2" charset="-122"/>
                <a:cs typeface="Times New Roman" panose="02020603050405020304" pitchFamily="18" charset="0"/>
              </a:rPr>
              <a:t> dan RSPTN Universitas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Hasanuddin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selama</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periode</a:t>
            </a:r>
            <a:r>
              <a:rPr lang="en-US" sz="1800" dirty="0">
                <a:effectLst/>
                <a:latin typeface="Arial" panose="020B0604020202020204" pitchFamily="34" charset="0"/>
                <a:ea typeface="SimSun" panose="02010600030101010101" pitchFamily="2" charset="-122"/>
                <a:cs typeface="Times New Roman" panose="02020603050405020304" pitchFamily="18" charset="0"/>
              </a:rPr>
              <a:t> September 2022 –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Desember</a:t>
            </a:r>
            <a:r>
              <a:rPr lang="en-US" sz="1800" dirty="0">
                <a:effectLst/>
                <a:latin typeface="Arial" panose="020B0604020202020204" pitchFamily="34" charset="0"/>
                <a:ea typeface="SimSun" panose="02010600030101010101" pitchFamily="2" charset="-122"/>
                <a:cs typeface="Times New Roman" panose="02020603050405020304" pitchFamily="18" charset="0"/>
              </a:rPr>
              <a:t> 2022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sampai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jumlah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sampel</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terpenuhi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Penelitian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dilakukan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terhadap</a:t>
            </a:r>
            <a:r>
              <a:rPr lang="en-US" sz="1800" dirty="0">
                <a:effectLst/>
                <a:latin typeface="Arial" panose="020B0604020202020204" pitchFamily="34" charset="0"/>
                <a:ea typeface="SimSun" panose="02010600030101010101" pitchFamily="2" charset="-122"/>
                <a:cs typeface="Times New Roman" panose="02020603050405020304" pitchFamily="18" charset="0"/>
              </a:rPr>
              <a:t> 20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sampel</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pasien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rinosinusitis</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kronis</a:t>
            </a:r>
            <a:r>
              <a:rPr lang="en-US" sz="1800" dirty="0">
                <a:effectLst/>
                <a:latin typeface="Arial" panose="020B0604020202020204" pitchFamily="34" charset="0"/>
                <a:ea typeface="SimSun" panose="02010600030101010101" pitchFamily="2" charset="-122"/>
                <a:cs typeface="Times New Roman" panose="02020603050405020304" pitchFamily="18" charset="0"/>
              </a:rPr>
              <a:t> primer yang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memenuhi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kriteria</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inklusi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untuk</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memvalidasi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alat</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rinomanometri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aktif</a:t>
            </a:r>
            <a:r>
              <a:rPr lang="en-US" sz="1800" dirty="0">
                <a:effectLst/>
                <a:latin typeface="Arial" panose="020B0604020202020204" pitchFamily="34" charset="0"/>
                <a:ea typeface="SimSun" panose="02010600030101010101" pitchFamily="2" charset="-122"/>
                <a:cs typeface="Times New Roman" panose="02020603050405020304" pitchFamily="18" charset="0"/>
              </a:rPr>
              <a:t> anterior.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Penelitian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merupakan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penelitian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observasional</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analitik</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menggunakan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metode</a:t>
            </a:r>
            <a:r>
              <a:rPr lang="en-US" sz="1800" dirty="0">
                <a:effectLst/>
                <a:latin typeface="Arial" panose="020B0604020202020204" pitchFamily="34" charset="0"/>
                <a:ea typeface="SimSun" panose="02010600030101010101" pitchFamily="2" charset="-122"/>
                <a:cs typeface="Times New Roman" panose="02020603050405020304" pitchFamily="18" charset="0"/>
              </a:rPr>
              <a:t> cohort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untuk</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mengetahui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nilai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aliran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udara</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nasal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pasien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rinosinusitis</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kronis</a:t>
            </a:r>
            <a:r>
              <a:rPr lang="en-US" sz="1800" dirty="0">
                <a:effectLst/>
                <a:latin typeface="Arial" panose="020B0604020202020204" pitchFamily="34" charset="0"/>
                <a:ea typeface="SimSun" panose="02010600030101010101" pitchFamily="2" charset="-122"/>
                <a:cs typeface="Times New Roman" panose="02020603050405020304" pitchFamily="18" charset="0"/>
              </a:rPr>
              <a:t> primer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operasi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Bedah</a:t>
            </a:r>
            <a:r>
              <a:rPr lang="en-US" sz="1800" dirty="0">
                <a:effectLst/>
                <a:latin typeface="Arial" panose="020B0604020202020204" pitchFamily="34" charset="0"/>
                <a:ea typeface="SimSun" panose="02010600030101010101" pitchFamily="2" charset="-122"/>
                <a:cs typeface="Times New Roman" panose="02020603050405020304" pitchFamily="18" charset="0"/>
              </a:rPr>
              <a:t> Sinus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Endoskopi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Fungsional</a:t>
            </a:r>
            <a:r>
              <a:rPr lang="en-US" sz="1800" dirty="0">
                <a:effectLst/>
                <a:latin typeface="Arial" panose="020B0604020202020204" pitchFamily="34" charset="0"/>
                <a:ea typeface="SimSun" panose="02010600030101010101" pitchFamily="2" charset="-122"/>
                <a:cs typeface="Times New Roman" panose="02020603050405020304" pitchFamily="18" charset="0"/>
              </a:rPr>
              <a:t> (BSEF).</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121515312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92249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1900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a:effectLst/>
                <a:latin typeface="Arial" panose="020B0604020202020204" pitchFamily="34" charset="0"/>
                <a:ea typeface="SimSun" panose="02010600030101010101" pitchFamily="2" charset="-122"/>
                <a:cs typeface="Times New Roman" panose="02020603050405020304" pitchFamily="18" charset="0"/>
              </a:rPr>
              <a:t>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tabel</a:t>
            </a:r>
            <a:r>
              <a:rPr lang="en-US" sz="1800" dirty="0">
                <a:effectLst/>
                <a:latin typeface="Arial" panose="020B0604020202020204" pitchFamily="34" charset="0"/>
                <a:ea typeface="SimSun" panose="02010600030101010101" pitchFamily="2" charset="-122"/>
                <a:cs typeface="Times New Roman" panose="02020603050405020304" pitchFamily="18" charset="0"/>
              </a:rPr>
              <a:t> di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atas</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menunjukkan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hasil</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perbandingan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nilai</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75 Pa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ekspirasi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nilai</a:t>
            </a:r>
            <a:r>
              <a:rPr lang="en-US" sz="1800" dirty="0">
                <a:effectLst/>
                <a:latin typeface="Arial" panose="020B0604020202020204" pitchFamily="34" charset="0"/>
                <a:ea typeface="SimSun" panose="02010600030101010101" pitchFamily="2" charset="-122"/>
                <a:cs typeface="Times New Roman" panose="02020603050405020304" pitchFamily="18" charset="0"/>
              </a:rPr>
              <a:t> rata-rata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mean</a:t>
            </a:r>
            <a:r>
              <a:rPr lang="en-US" sz="1800" dirty="0" err="1">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SD</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sesudah</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pembedahan</a:t>
            </a:r>
            <a:r>
              <a:rPr lang="en-US" sz="1800" dirty="0">
                <a:effectLst/>
                <a:latin typeface="Arial" panose="020B0604020202020204" pitchFamily="34" charset="0"/>
                <a:ea typeface="SimSun" panose="02010600030101010101" pitchFamily="2" charset="-122"/>
                <a:cs typeface="Times New Roman" panose="02020603050405020304" pitchFamily="18" charset="0"/>
              </a:rPr>
              <a:t> BSEF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secara</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berturut-turut</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adalah</a:t>
            </a:r>
            <a:r>
              <a:rPr lang="en-US" sz="1800" dirty="0">
                <a:effectLst/>
                <a:latin typeface="Arial" panose="020B0604020202020204" pitchFamily="34" charset="0"/>
                <a:ea typeface="SimSun" panose="02010600030101010101" pitchFamily="2" charset="-122"/>
                <a:cs typeface="Times New Roman" panose="02020603050405020304" pitchFamily="18" charset="0"/>
              </a:rPr>
              <a:t> 0,464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0,114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0,368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0,094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a:t>
            </a:r>
            <a:r>
              <a:rPr lang="en-US" sz="1800" dirty="0">
                <a:effectLst/>
                <a:latin typeface="Arial" panose="020B0604020202020204" pitchFamily="34" charset="0"/>
                <a:ea typeface="SimSun" panose="02010600030101010101" pitchFamily="2" charset="-122"/>
                <a:cs typeface="Times New Roman" panose="02020603050405020304" pitchFamily="18" charset="0"/>
              </a:rPr>
              <a:t>, 0,221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0,070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hidung</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adalah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0,464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0,114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sedangkan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yaitu</a:t>
            </a:r>
            <a:r>
              <a:rPr lang="en-US" sz="1800" dirty="0">
                <a:effectLst/>
                <a:latin typeface="Arial" panose="020B0604020202020204" pitchFamily="34" charset="0"/>
                <a:ea typeface="Calibri" panose="020F0502020204030204" pitchFamily="34" charset="0"/>
                <a:cs typeface="Times New Roman" panose="02020603050405020304" pitchFamily="18" charset="0"/>
              </a:rPr>
              <a:t> 0,368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0,094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Hasil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menunjukkan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bahwa</a:t>
            </a:r>
            <a:r>
              <a:rPr lang="en-US" sz="1800" dirty="0">
                <a:effectLst/>
                <a:latin typeface="Arial" panose="020B0604020202020204" pitchFamily="34" charset="0"/>
                <a:ea typeface="Calibri" panose="020F0502020204030204" pitchFamily="34" charset="0"/>
                <a:cs typeface="Times New Roman" panose="02020603050405020304" pitchFamily="18" charset="0"/>
              </a:rPr>
              <a:t> mean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saat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(p&lt;0,001). Mean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pembedahan</a:t>
            </a:r>
            <a:r>
              <a:rPr lang="en-US" sz="1800" dirty="0">
                <a:effectLst/>
                <a:latin typeface="Arial" panose="020B0604020202020204" pitchFamily="34" charset="0"/>
                <a:ea typeface="Calibri" panose="020F0502020204030204" pitchFamily="34" charset="0"/>
                <a:cs typeface="Times New Roman" panose="02020603050405020304" pitchFamily="18" charset="0"/>
              </a:rPr>
              <a:t> BSEF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yaitu</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0,221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0,070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diberikan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menghasilkan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perbedaan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nilai</a:t>
            </a:r>
            <a:r>
              <a:rPr lang="en-US" sz="1800" dirty="0">
                <a:effectLst/>
                <a:latin typeface="Arial" panose="020B0604020202020204" pitchFamily="34" charset="0"/>
                <a:ea typeface="Calibri" panose="020F0502020204030204" pitchFamily="34" charset="0"/>
                <a:cs typeface="Times New Roman" panose="02020603050405020304" pitchFamily="18" charset="0"/>
              </a:rPr>
              <a:t>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(p &lt;0,001).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ekspirasi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nilai</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adalah</a:t>
            </a:r>
            <a:r>
              <a:rPr lang="en-US" sz="1800" dirty="0">
                <a:effectLst/>
                <a:latin typeface="Arial" panose="020B0604020202020204" pitchFamily="34" charset="0"/>
                <a:ea typeface="SimSun" panose="02010600030101010101" pitchFamily="2" charset="-122"/>
                <a:cs typeface="Times New Roman" panose="02020603050405020304" pitchFamily="18" charset="0"/>
              </a:rPr>
              <a:t> 0,453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0,113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0,355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0,094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pembedahan</a:t>
            </a:r>
            <a:r>
              <a:rPr lang="en-US" sz="1800" dirty="0">
                <a:effectLst/>
                <a:latin typeface="Arial" panose="020B0604020202020204" pitchFamily="34" charset="0"/>
                <a:ea typeface="SimSun" panose="02010600030101010101" pitchFamily="2" charset="-122"/>
                <a:cs typeface="Times New Roman" panose="02020603050405020304" pitchFamily="18" charset="0"/>
              </a:rPr>
              <a:t> BSEF 0,209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0,068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Hasil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ditunjukkan</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mean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sesudah</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diberikan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dan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pembedahan</a:t>
            </a:r>
            <a:r>
              <a:rPr lang="en-US" sz="1800" dirty="0">
                <a:effectLst/>
                <a:latin typeface="Arial" panose="020B0604020202020204" pitchFamily="34" charset="0"/>
                <a:ea typeface="Calibri" panose="020F0502020204030204" pitchFamily="34" charset="0"/>
                <a:cs typeface="Times New Roman" panose="02020603050405020304" pitchFamily="18" charset="0"/>
              </a:rPr>
              <a:t> BSEF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a:effectLst/>
                <a:latin typeface="Arial" panose="020B0604020202020204" pitchFamily="34" charset="0"/>
                <a:ea typeface="Calibri" panose="020F0502020204030204" pitchFamily="34" charset="0"/>
                <a:cs typeface="Times New Roman" panose="02020603050405020304" pitchFamily="18" charset="0"/>
              </a:rPr>
              <a:t>p value </a:t>
            </a:r>
            <a:r>
              <a:rPr lang="en-US" sz="1800" dirty="0">
                <a:effectLst/>
                <a:latin typeface="Arial" panose="020B0604020202020204" pitchFamily="34" charset="0"/>
                <a:ea typeface="Calibri" panose="020F0502020204030204" pitchFamily="34" charset="0"/>
                <a:cs typeface="Times New Roman" panose="02020603050405020304" pitchFamily="18" charset="0"/>
              </a:rPr>
              <a:t>&lt;0,001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semua</a:t>
            </a:r>
            <a:r>
              <a:rPr lang="en-US" sz="1800" dirty="0">
                <a:effectLst/>
                <a:latin typeface="Arial" panose="020B0604020202020204" pitchFamily="34" charset="0"/>
                <a:ea typeface="Calibri" panose="020F0502020204030204" pitchFamily="34" charset="0"/>
                <a:cs typeface="Times New Roman" panose="02020603050405020304" pitchFamily="18" charset="0"/>
              </a:rPr>
              <a:t> variable.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dilihat</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2 dan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3.</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10933754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406253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ID"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hidung</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kanan</a:t>
            </a:r>
            <a:r>
              <a:rPr lang="en-ID" sz="1800" dirty="0">
                <a:effectLst/>
                <a:latin typeface="Arial" panose="020B0604020202020204" pitchFamily="34" charset="0"/>
                <a:ea typeface="Calibri" panose="020F0502020204030204" pitchFamily="34" charset="0"/>
                <a:cs typeface="Times New Roman" panose="02020603050405020304" pitchFamily="18" charset="0"/>
              </a:rPr>
              <a:t> pada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tekanan</a:t>
            </a:r>
            <a:r>
              <a:rPr lang="en-ID" sz="1800" dirty="0">
                <a:effectLst/>
                <a:latin typeface="Arial" panose="020B0604020202020204" pitchFamily="34" charset="0"/>
                <a:ea typeface="Calibri" panose="020F0502020204030204" pitchFamily="34" charset="0"/>
                <a:cs typeface="Times New Roman" panose="02020603050405020304" pitchFamily="18" charset="0"/>
              </a:rPr>
              <a:t> 75 Pa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ditunjukkan</a:t>
            </a:r>
            <a:r>
              <a:rPr lang="en-ID" sz="1800" dirty="0">
                <a:effectLst/>
                <a:latin typeface="Arial" panose="020B0604020202020204" pitchFamily="34" charset="0"/>
                <a:ea typeface="Calibri" panose="020F0502020204030204" pitchFamily="34" charset="0"/>
                <a:cs typeface="Times New Roman" panose="02020603050405020304" pitchFamily="18" charset="0"/>
              </a:rPr>
              <a:t> pada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tabel</a:t>
            </a:r>
            <a:r>
              <a:rPr lang="en-ID" sz="1800" dirty="0">
                <a:effectLst/>
                <a:latin typeface="Arial" panose="020B0604020202020204" pitchFamily="34" charset="0"/>
                <a:ea typeface="Calibri" panose="020F0502020204030204" pitchFamily="34" charset="0"/>
                <a:cs typeface="Times New Roman" panose="02020603050405020304" pitchFamily="18" charset="0"/>
              </a:rPr>
              <a:t> di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atas</a:t>
            </a:r>
            <a:r>
              <a:rPr lang="en-ID" sz="1800" dirty="0">
                <a:effectLst/>
                <a:latin typeface="Arial" panose="020B0604020202020204" pitchFamily="34" charset="0"/>
                <a:ea typeface="Calibri" panose="020F0502020204030204" pitchFamily="34" charset="0"/>
                <a:cs typeface="Times New Roman" panose="02020603050405020304" pitchFamily="18" charset="0"/>
              </a:rPr>
              <a:t>. Pada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inspirasi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terdapat</a:t>
            </a:r>
            <a:r>
              <a:rPr lang="en-ID" sz="1800" dirty="0">
                <a:effectLst/>
                <a:latin typeface="Arial" panose="020B0604020202020204" pitchFamily="34" charset="0"/>
                <a:ea typeface="Calibri" panose="020F0502020204030204" pitchFamily="34" charset="0"/>
                <a:cs typeface="Times New Roman" panose="02020603050405020304" pitchFamily="18" charset="0"/>
              </a:rPr>
              <a:t> 5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ID" sz="1800" dirty="0">
                <a:effectLst/>
                <a:latin typeface="Arial" panose="020B0604020202020204" pitchFamily="34" charset="0"/>
                <a:ea typeface="Calibri" panose="020F0502020204030204" pitchFamily="34" charset="0"/>
                <a:cs typeface="Times New Roman" panose="02020603050405020304" pitchFamily="18" charset="0"/>
              </a:rPr>
              <a:t> 6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ID" sz="1800" dirty="0">
                <a:effectLst/>
                <a:latin typeface="Arial" panose="020B0604020202020204" pitchFamily="34" charset="0"/>
                <a:ea typeface="Calibri" panose="020F0502020204030204" pitchFamily="34" charset="0"/>
                <a:cs typeface="Times New Roman" panose="02020603050405020304" pitchFamily="18" charset="0"/>
              </a:rPr>
              <a:t> (83%) yang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mempunyai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berubah</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meningkat</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menjadi</a:t>
            </a:r>
            <a:r>
              <a:rPr lang="en-ID" sz="1800" dirty="0">
                <a:effectLst/>
                <a:latin typeface="Arial" panose="020B0604020202020204" pitchFamily="34" charset="0"/>
                <a:ea typeface="Calibri" panose="020F0502020204030204" pitchFamily="34" charset="0"/>
                <a:cs typeface="Times New Roman" panose="02020603050405020304" pitchFamily="18" charset="0"/>
              </a:rPr>
              <a:t> normal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ID"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ID"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namun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ID" sz="1800" dirty="0">
                <a:effectLst/>
                <a:latin typeface="Arial" panose="020B0604020202020204" pitchFamily="34" charset="0"/>
                <a:ea typeface="Calibri" panose="020F0502020204030204" pitchFamily="34" charset="0"/>
                <a:cs typeface="Times New Roman" panose="02020603050405020304" pitchFamily="18" charset="0"/>
              </a:rPr>
              <a:t> (p&gt;0,05).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Sedangkan</a:t>
            </a:r>
            <a:r>
              <a:rPr lang="en-ID" sz="1800" dirty="0">
                <a:effectLst/>
                <a:latin typeface="Arial" panose="020B0604020202020204" pitchFamily="34" charset="0"/>
                <a:ea typeface="Calibri" panose="020F0502020204030204" pitchFamily="34" charset="0"/>
                <a:cs typeface="Times New Roman" panose="02020603050405020304" pitchFamily="18" charset="0"/>
              </a:rPr>
              <a:t> pada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ekspirasi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terdapat</a:t>
            </a:r>
            <a:r>
              <a:rPr lang="en-ID" sz="1800" dirty="0">
                <a:effectLst/>
                <a:latin typeface="Arial" panose="020B0604020202020204" pitchFamily="34" charset="0"/>
                <a:ea typeface="Calibri" panose="020F0502020204030204" pitchFamily="34" charset="0"/>
                <a:cs typeface="Times New Roman" panose="02020603050405020304" pitchFamily="18" charset="0"/>
              </a:rPr>
              <a:t> 3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ID" sz="1800" dirty="0">
                <a:effectLst/>
                <a:latin typeface="Arial" panose="020B0604020202020204" pitchFamily="34" charset="0"/>
                <a:ea typeface="Calibri" panose="020F0502020204030204" pitchFamily="34" charset="0"/>
                <a:cs typeface="Times New Roman" panose="02020603050405020304" pitchFamily="18" charset="0"/>
              </a:rPr>
              <a:t> 4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ID" sz="1800" dirty="0">
                <a:effectLst/>
                <a:latin typeface="Arial" panose="020B0604020202020204" pitchFamily="34" charset="0"/>
                <a:ea typeface="Calibri" panose="020F0502020204030204" pitchFamily="34" charset="0"/>
                <a:cs typeface="Times New Roman" panose="02020603050405020304" pitchFamily="18" charset="0"/>
              </a:rPr>
              <a:t> (75%) yang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mempunyai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berubah</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meningkat</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menjadi</a:t>
            </a:r>
            <a:r>
              <a:rPr lang="en-ID" sz="1800" dirty="0">
                <a:effectLst/>
                <a:latin typeface="Arial" panose="020B0604020202020204" pitchFamily="34" charset="0"/>
                <a:ea typeface="Calibri" panose="020F0502020204030204" pitchFamily="34" charset="0"/>
                <a:cs typeface="Times New Roman" panose="02020603050405020304" pitchFamily="18" charset="0"/>
              </a:rPr>
              <a:t> normal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ID"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ID"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akan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tetapi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hasilnya</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ID" sz="1800" dirty="0">
                <a:effectLst/>
                <a:latin typeface="Arial" panose="020B0604020202020204" pitchFamily="34" charset="0"/>
                <a:ea typeface="Calibri" panose="020F0502020204030204" pitchFamily="34" charset="0"/>
                <a:cs typeface="Times New Roman" panose="02020603050405020304" pitchFamily="18" charset="0"/>
              </a:rPr>
              <a:t> (p&gt;0,05).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ID" sz="1800" dirty="0">
                <a:effectLst/>
                <a:latin typeface="Arial" panose="020B0604020202020204" pitchFamily="34" charset="0"/>
                <a:ea typeface="Calibri" panose="020F0502020204030204" pitchFamily="34" charset="0"/>
                <a:cs typeface="Times New Roman" panose="02020603050405020304" pitchFamily="18" charset="0"/>
              </a:rPr>
              <a:t> post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tindakan</a:t>
            </a:r>
            <a:r>
              <a:rPr lang="en-ID" sz="1800" dirty="0">
                <a:effectLst/>
                <a:latin typeface="Arial" panose="020B0604020202020204" pitchFamily="34" charset="0"/>
                <a:ea typeface="Calibri" panose="020F0502020204030204" pitchFamily="34" charset="0"/>
                <a:cs typeface="Times New Roman" panose="02020603050405020304" pitchFamily="18" charset="0"/>
              </a:rPr>
              <a:t> BSEF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dapat</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dilakukan</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karena</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semua</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sudah</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memiliki</a:t>
            </a:r>
            <a:r>
              <a:rPr lang="en-ID" sz="1800" dirty="0">
                <a:effectLst/>
                <a:latin typeface="Arial" panose="020B0604020202020204" pitchFamily="34" charset="0"/>
                <a:ea typeface="Calibri" panose="020F0502020204030204" pitchFamily="34" charset="0"/>
                <a:cs typeface="Times New Roman" panose="02020603050405020304" pitchFamily="18" charset="0"/>
              </a:rPr>
              <a:t> </a:t>
            </a:r>
            <a:r>
              <a:rPr lang="en-ID"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ID" sz="1800" dirty="0">
                <a:effectLst/>
                <a:latin typeface="Arial" panose="020B0604020202020204" pitchFamily="34" charset="0"/>
                <a:ea typeface="Calibri" panose="020F0502020204030204" pitchFamily="34" charset="0"/>
                <a:cs typeface="Times New Roman" panose="02020603050405020304" pitchFamily="18" charset="0"/>
              </a:rPr>
              <a:t> normal.</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41899522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err="1">
                <a:effectLst/>
                <a:latin typeface="Arial" panose="020B0604020202020204" pitchFamily="34" charset="0"/>
                <a:ea typeface="SimSun" panose="02010600030101010101" pitchFamily="2" charset="-122"/>
                <a:cs typeface="Times New Roman" panose="02020603050405020304" pitchFamily="18" charset="0"/>
              </a:rPr>
              <a:t>Perbandingan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kiri</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75 Pa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disajikan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dalam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tabel</a:t>
            </a:r>
            <a:r>
              <a:rPr lang="en-US" sz="1800" dirty="0">
                <a:effectLst/>
                <a:latin typeface="Arial" panose="020B0604020202020204" pitchFamily="34" charset="0"/>
                <a:ea typeface="SimSun" panose="02010600030101010101" pitchFamily="2" charset="-122"/>
                <a:cs typeface="Times New Roman" panose="02020603050405020304" pitchFamily="18" charset="0"/>
              </a:rPr>
              <a:t> di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atas</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perubahan</a:t>
            </a:r>
            <a:r>
              <a:rPr lang="en-US" sz="1800" dirty="0">
                <a:effectLst/>
                <a:latin typeface="Arial" panose="020B0604020202020204" pitchFamily="34" charset="0"/>
                <a:ea typeface="SimSun" panose="02010600030101010101" pitchFamily="2" charset="-122"/>
                <a:cs typeface="Times New Roman" panose="02020603050405020304" pitchFamily="18" charset="0"/>
              </a:rPr>
              <a:t> yang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signifikan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lebih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rendah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terdapat</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a:effectLst/>
                <a:latin typeface="Arial" panose="020B0604020202020204" pitchFamily="34" charset="0"/>
                <a:ea typeface="Calibri" panose="020F0502020204030204" pitchFamily="34" charset="0"/>
                <a:cs typeface="Times New Roman" panose="02020603050405020304" pitchFamily="18" charset="0"/>
              </a:rPr>
              <a:t>0,394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0,129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dibandingkan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kiri</a:t>
            </a:r>
            <a:r>
              <a:rPr lang="en-US" sz="1800" dirty="0">
                <a:effectLst/>
                <a:latin typeface="Arial" panose="020B0604020202020204" pitchFamily="34" charset="0"/>
                <a:ea typeface="SimSun" panose="02010600030101010101" pitchFamily="2" charset="-122"/>
                <a:cs typeface="Times New Roman" panose="02020603050405020304" pitchFamily="18" charset="0"/>
              </a:rPr>
              <a:t> yang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memiliki</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0,500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0,152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a:effectLst/>
                <a:latin typeface="Arial" panose="020B0604020202020204" pitchFamily="34" charset="0"/>
                <a:ea typeface="Calibri" panose="020F0502020204030204" pitchFamily="34" charset="0"/>
                <a:cs typeface="Times New Roman" panose="02020603050405020304" pitchFamily="18" charset="0"/>
              </a:rPr>
              <a:t>p value</a:t>
            </a:r>
            <a:r>
              <a:rPr lang="en-US" sz="1800" dirty="0">
                <a:effectLst/>
                <a:latin typeface="Arial" panose="020B0604020202020204" pitchFamily="34" charset="0"/>
                <a:ea typeface="Calibri" panose="020F0502020204030204" pitchFamily="34" charset="0"/>
                <a:cs typeface="Times New Roman" panose="02020603050405020304" pitchFamily="18" charset="0"/>
              </a:rPr>
              <a:t> &lt;0,001.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terjadi</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pasca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pembedahan</a:t>
            </a:r>
            <a:r>
              <a:rPr lang="en-US" sz="1800" dirty="0">
                <a:effectLst/>
                <a:latin typeface="Arial" panose="020B0604020202020204" pitchFamily="34" charset="0"/>
                <a:ea typeface="Calibri" panose="020F0502020204030204" pitchFamily="34" charset="0"/>
                <a:cs typeface="Times New Roman" panose="02020603050405020304" pitchFamily="18" charset="0"/>
              </a:rPr>
              <a:t> BSEF (mean </a:t>
            </a:r>
            <a:r>
              <a:rPr lang="en-US" sz="1800" dirty="0">
                <a:effectLst/>
                <a:latin typeface="Arial" panose="020B0604020202020204" pitchFamily="34" charset="0"/>
                <a:ea typeface="SimSun" panose="02010600030101010101" pitchFamily="2" charset="-122"/>
                <a:cs typeface="Times New Roman" panose="02020603050405020304" pitchFamily="18" charset="0"/>
              </a:rPr>
              <a:t>0,252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0,107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(p &lt;0,001).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ekspirasi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subyek</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pembedahan</a:t>
            </a:r>
            <a:r>
              <a:rPr lang="en-US" sz="1800" dirty="0">
                <a:effectLst/>
                <a:latin typeface="Arial" panose="020B0604020202020204" pitchFamily="34" charset="0"/>
                <a:ea typeface="SimSun" panose="02010600030101010101" pitchFamily="2" charset="-122"/>
                <a:cs typeface="Times New Roman" panose="02020603050405020304" pitchFamily="18" charset="0"/>
              </a:rPr>
              <a:t> BSEF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adalah</a:t>
            </a:r>
            <a:r>
              <a:rPr lang="en-US" sz="1800" dirty="0">
                <a:effectLst/>
                <a:latin typeface="Arial" panose="020B0604020202020204" pitchFamily="34" charset="0"/>
                <a:ea typeface="SimSun" panose="02010600030101010101" pitchFamily="2" charset="-122"/>
                <a:cs typeface="Times New Roman" panose="02020603050405020304" pitchFamily="18" charset="0"/>
              </a:rPr>
              <a:t> 0,489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0,152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0,383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0,129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a:t>
            </a:r>
            <a:r>
              <a:rPr lang="en-US" sz="1800" dirty="0">
                <a:effectLst/>
                <a:latin typeface="Arial" panose="020B0604020202020204" pitchFamily="34" charset="0"/>
                <a:ea typeface="SimSun" panose="02010600030101010101" pitchFamily="2" charset="-122"/>
                <a:cs typeface="Times New Roman" panose="02020603050405020304" pitchFamily="18" charset="0"/>
              </a:rPr>
              <a:t>, 0,239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0,104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berturut-turut</a:t>
            </a:r>
            <a:r>
              <a:rPr lang="en-US" sz="1800" dirty="0">
                <a:effectLst/>
                <a:latin typeface="Arial" panose="020B0604020202020204" pitchFamily="34" charset="0"/>
                <a:ea typeface="Calibri" panose="020F0502020204030204" pitchFamily="34" charset="0"/>
                <a:cs typeface="Times New Roman" panose="02020603050405020304" pitchFamily="18" charset="0"/>
              </a:rPr>
              <a:t>. Dari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hasil</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tersebut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didapatkan</a:t>
            </a:r>
            <a:r>
              <a:rPr lang="en-US" sz="1800" dirty="0">
                <a:effectLst/>
                <a:latin typeface="Arial" panose="020B0604020202020204" pitchFamily="34" charset="0"/>
                <a:ea typeface="Calibri" panose="020F0502020204030204" pitchFamily="34" charset="0"/>
                <a:cs typeface="Times New Roman" panose="02020603050405020304" pitchFamily="18" charset="0"/>
              </a:rPr>
              <a:t> mean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(p&lt;0,001). Mean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pasca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pembedahan</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i="1" dirty="0">
                <a:effectLst/>
                <a:latin typeface="Arial" panose="020B0604020202020204" pitchFamily="34" charset="0"/>
                <a:ea typeface="Calibri" panose="020F0502020204030204" pitchFamily="34" charset="0"/>
                <a:cs typeface="Times New Roman" panose="02020603050405020304" pitchFamily="18" charset="0"/>
              </a:rPr>
              <a:t>p value</a:t>
            </a:r>
            <a:r>
              <a:rPr lang="en-US" sz="1800" dirty="0">
                <a:effectLst/>
                <a:latin typeface="Arial" panose="020B0604020202020204" pitchFamily="34" charset="0"/>
                <a:ea typeface="Calibri" panose="020F0502020204030204" pitchFamily="34" charset="0"/>
                <a:cs typeface="Times New Roman" panose="02020603050405020304" pitchFamily="18" charset="0"/>
              </a:rPr>
              <a:t> &lt;0,001.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dilihat</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4,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5 dan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6.</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340607494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90622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err="1">
                <a:effectLst/>
                <a:latin typeface="Arial" panose="020B0604020202020204" pitchFamily="34" charset="0"/>
                <a:ea typeface="Calibri" panose="020F0502020204030204" pitchFamily="34" charset="0"/>
                <a:cs typeface="Times New Roman" panose="02020603050405020304" pitchFamily="18" charset="0"/>
              </a:rPr>
              <a:t>Tabel</a:t>
            </a:r>
            <a:r>
              <a:rPr lang="en-US" sz="1800" dirty="0">
                <a:effectLst/>
                <a:latin typeface="Arial" panose="020B0604020202020204" pitchFamily="34" charset="0"/>
                <a:ea typeface="Calibri" panose="020F0502020204030204" pitchFamily="34" charset="0"/>
                <a:cs typeface="Times New Roman" panose="02020603050405020304" pitchFamily="18" charset="0"/>
              </a:rPr>
              <a:t> di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atas</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menyajikan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hidung</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kiri</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tekanan</a:t>
            </a:r>
            <a:r>
              <a:rPr lang="en-US" sz="1800" dirty="0">
                <a:effectLst/>
                <a:latin typeface="Arial" panose="020B0604020202020204" pitchFamily="34" charset="0"/>
                <a:ea typeface="Calibri" panose="020F0502020204030204" pitchFamily="34" charset="0"/>
                <a:cs typeface="Times New Roman" panose="02020603050405020304" pitchFamily="18" charset="0"/>
              </a:rPr>
              <a:t> 75 Pa.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dan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ekspirasi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terdapat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2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6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(33%)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memiliki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berubah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meningkat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menjadi</a:t>
            </a:r>
            <a:r>
              <a:rPr lang="en-US" sz="1800" dirty="0">
                <a:effectLst/>
                <a:latin typeface="Arial" panose="020B0604020202020204" pitchFamily="34" charset="0"/>
                <a:ea typeface="Calibri" panose="020F0502020204030204" pitchFamily="34" charset="0"/>
                <a:cs typeface="Times New Roman" panose="02020603050405020304" pitchFamily="18" charset="0"/>
              </a:rPr>
              <a:t> normal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namun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kedua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US" sz="1800" dirty="0">
                <a:effectLst/>
                <a:latin typeface="Arial" panose="020B0604020202020204" pitchFamily="34" charset="0"/>
                <a:ea typeface="Calibri" panose="020F0502020204030204" pitchFamily="34" charset="0"/>
                <a:cs typeface="Times New Roman" panose="02020603050405020304" pitchFamily="18" charset="0"/>
              </a:rPr>
              <a:t> (p&gt;0,05).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Semua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memiliki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normal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sesudah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pembedahan</a:t>
            </a:r>
            <a:r>
              <a:rPr lang="en-US" sz="1800" dirty="0">
                <a:effectLst/>
                <a:latin typeface="Arial" panose="020B0604020202020204" pitchFamily="34" charset="0"/>
                <a:ea typeface="Calibri" panose="020F0502020204030204" pitchFamily="34" charset="0"/>
                <a:cs typeface="Times New Roman" panose="02020603050405020304" pitchFamily="18" charset="0"/>
              </a:rPr>
              <a:t> BSEF,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maka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itu</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dilakukan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US" sz="1800" dirty="0">
                <a:effectLst/>
                <a:latin typeface="Arial" panose="020B0604020202020204" pitchFamily="34"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347281509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err="1">
                <a:effectLst/>
                <a:latin typeface="Arial" panose="020B0604020202020204" pitchFamily="34" charset="0"/>
                <a:ea typeface="SimSun" panose="02010600030101010101" pitchFamily="2" charset="-122"/>
                <a:cs typeface="Times New Roman" panose="02020603050405020304" pitchFamily="18" charset="0"/>
              </a:rPr>
              <a:t>Tabel</a:t>
            </a:r>
            <a:r>
              <a:rPr lang="en-US" sz="1800" dirty="0">
                <a:effectLst/>
                <a:latin typeface="Arial" panose="020B0604020202020204" pitchFamily="34" charset="0"/>
                <a:ea typeface="SimSun" panose="02010600030101010101" pitchFamily="2" charset="-122"/>
                <a:cs typeface="Times New Roman" panose="02020603050405020304" pitchFamily="18" charset="0"/>
              </a:rPr>
              <a:t> di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atas</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menunjukkan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hasil</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perbandingan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100 Pa.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didapatkan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hasil</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yang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signifikan</a:t>
            </a:r>
            <a:r>
              <a:rPr lang="en-US" sz="1800" dirty="0">
                <a:effectLst/>
                <a:latin typeface="Arial" panose="020B0604020202020204" pitchFamily="34" charset="0"/>
                <a:ea typeface="SimSun" panose="02010600030101010101" pitchFamily="2" charset="-122"/>
                <a:cs typeface="Times New Roman" panose="02020603050405020304" pitchFamily="18" charset="0"/>
              </a:rPr>
              <a:t> (p &lt;0,001)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lebih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rendah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dari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subyek</a:t>
            </a:r>
            <a:r>
              <a:rPr lang="en-US" sz="1800" dirty="0">
                <a:effectLst/>
                <a:latin typeface="Arial" panose="020B0604020202020204" pitchFamily="34" charset="0"/>
                <a:ea typeface="SimSun" panose="02010600030101010101" pitchFamily="2" charset="-122"/>
                <a:cs typeface="Times New Roman" panose="02020603050405020304" pitchFamily="18" charset="0"/>
              </a:rPr>
              <a:t> yang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diberikan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a:effectLst/>
                <a:latin typeface="Arial" panose="020B0604020202020204" pitchFamily="34" charset="0"/>
                <a:ea typeface="Calibri" panose="020F0502020204030204" pitchFamily="34" charset="0"/>
                <a:cs typeface="Times New Roman" panose="02020603050405020304" pitchFamily="18" charset="0"/>
              </a:rPr>
              <a:t>0,437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0,104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diberikan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(mean </a:t>
            </a:r>
            <a:r>
              <a:rPr lang="en-US" sz="1800" dirty="0">
                <a:effectLst/>
                <a:latin typeface="Arial" panose="020B0604020202020204" pitchFamily="34" charset="0"/>
                <a:ea typeface="SimSun" panose="02010600030101010101" pitchFamily="2" charset="-122"/>
                <a:cs typeface="Times New Roman" panose="02020603050405020304" pitchFamily="18" charset="0"/>
              </a:rPr>
              <a:t>0,519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0,121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Mean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pasien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BSEF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menunjukkan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hasil</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0,292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0,083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dibandingkan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diberikan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dengan</a:t>
            </a:r>
            <a:r>
              <a:rPr lang="en-US" sz="1800" dirty="0">
                <a:effectLst/>
                <a:latin typeface="Arial" panose="020B0604020202020204" pitchFamily="34" charset="0"/>
                <a:ea typeface="SimSun" panose="02010600030101010101" pitchFamily="2" charset="-122"/>
                <a:cs typeface="Times New Roman" panose="02020603050405020304" pitchFamily="18" charset="0"/>
              </a:rPr>
              <a:t> p &lt;0,001).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ekspirasi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BSEF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didapatkan</a:t>
            </a:r>
            <a:r>
              <a:rPr lang="en-US" sz="1800" dirty="0">
                <a:effectLst/>
                <a:latin typeface="Arial" panose="020B0604020202020204" pitchFamily="34" charset="0"/>
                <a:ea typeface="SimSun" panose="02010600030101010101" pitchFamily="2" charset="-122"/>
                <a:cs typeface="Times New Roman" panose="02020603050405020304" pitchFamily="18" charset="0"/>
              </a:rPr>
              <a:t> 0,508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0,121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0,427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0,103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a:t>
            </a:r>
            <a:r>
              <a:rPr lang="en-US" sz="1800" dirty="0">
                <a:effectLst/>
                <a:latin typeface="Arial" panose="020B0604020202020204" pitchFamily="34" charset="0"/>
                <a:ea typeface="SimSun" panose="02010600030101010101" pitchFamily="2" charset="-122"/>
                <a:cs typeface="Times New Roman" panose="02020603050405020304" pitchFamily="18" charset="0"/>
              </a:rPr>
              <a:t>, 0,281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0,084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a:t>
            </a:r>
            <a:r>
              <a:rPr lang="en-US" sz="18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1800" dirty="0">
                <a:effectLst/>
                <a:latin typeface="Arial" panose="020B0604020202020204" pitchFamily="34" charset="0"/>
                <a:ea typeface="Calibri" panose="020F0502020204030204" pitchFamily="34" charset="0"/>
                <a:cs typeface="Times New Roman" panose="02020603050405020304" pitchFamily="18" charset="0"/>
              </a:rPr>
              <a:t>/s,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beruturut-turut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Untuk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didapatkan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hasil</a:t>
            </a:r>
            <a:r>
              <a:rPr lang="en-US" sz="1800" dirty="0">
                <a:effectLst/>
                <a:latin typeface="Arial" panose="020B0604020202020204" pitchFamily="34" charset="0"/>
                <a:ea typeface="Calibri" panose="020F0502020204030204" pitchFamily="34" charset="0"/>
                <a:cs typeface="Times New Roman" panose="02020603050405020304" pitchFamily="18" charset="0"/>
              </a:rPr>
              <a:t>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(p &lt;0,001).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Begitu</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tindakan</a:t>
            </a:r>
            <a:r>
              <a:rPr lang="en-US" sz="1800" dirty="0">
                <a:effectLst/>
                <a:latin typeface="Arial" panose="020B0604020202020204" pitchFamily="34" charset="0"/>
                <a:ea typeface="Calibri" panose="020F0502020204030204" pitchFamily="34" charset="0"/>
                <a:cs typeface="Times New Roman" panose="02020603050405020304" pitchFamily="18" charset="0"/>
              </a:rPr>
              <a:t> BSEF,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didapatkan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hasil</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lebih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rendah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diberikan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(p &lt;0,001).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dilihat</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7,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8 dan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9.</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428739546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676792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a:effectLst/>
                <a:latin typeface="Arial" panose="020B0604020202020204" pitchFamily="34" charset="0"/>
                <a:ea typeface="Calibri" panose="020F0502020204030204" pitchFamily="34" charset="0"/>
                <a:cs typeface="Times New Roman" panose="02020603050405020304" pitchFamily="18" charset="0"/>
              </a:rPr>
              <a:t>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tabel</a:t>
            </a:r>
            <a:r>
              <a:rPr lang="en-US" sz="1800" dirty="0">
                <a:effectLst/>
                <a:latin typeface="Arial" panose="020B0604020202020204" pitchFamily="34" charset="0"/>
                <a:ea typeface="Calibri" panose="020F0502020204030204" pitchFamily="34" charset="0"/>
                <a:cs typeface="Times New Roman" panose="02020603050405020304" pitchFamily="18" charset="0"/>
              </a:rPr>
              <a:t> 11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disajikan</a:t>
            </a:r>
            <a:r>
              <a:rPr lang="en-US" sz="1800" dirty="0">
                <a:effectLst/>
                <a:latin typeface="Arial" panose="020B0604020202020204" pitchFamily="34" charset="0"/>
                <a:ea typeface="Calibri" panose="020F0502020204030204" pitchFamily="34" charset="0"/>
                <a:cs typeface="Times New Roman" panose="02020603050405020304" pitchFamily="18" charset="0"/>
              </a:rPr>
              <a:t> data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hidung</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kanan</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tekanan</a:t>
            </a:r>
            <a:r>
              <a:rPr lang="en-US" sz="1800" dirty="0">
                <a:effectLst/>
                <a:latin typeface="Arial" panose="020B0604020202020204" pitchFamily="34" charset="0"/>
                <a:ea typeface="Calibri" panose="020F0502020204030204" pitchFamily="34" charset="0"/>
                <a:cs typeface="Times New Roman" panose="02020603050405020304" pitchFamily="18" charset="0"/>
              </a:rPr>
              <a:t> 100 Pa.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terdapat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1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7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(14%)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mempunyai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berubah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meningkat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menjadi</a:t>
            </a:r>
            <a:r>
              <a:rPr lang="en-US" sz="1800" dirty="0">
                <a:effectLst/>
                <a:latin typeface="Arial" panose="020B0604020202020204" pitchFamily="34" charset="0"/>
                <a:ea typeface="Calibri" panose="020F0502020204030204" pitchFamily="34" charset="0"/>
                <a:cs typeface="Times New Roman" panose="02020603050405020304" pitchFamily="18" charset="0"/>
              </a:rPr>
              <a:t> normal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setelah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pemberian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namun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US" sz="1800" dirty="0">
                <a:effectLst/>
                <a:latin typeface="Arial" panose="020B0604020202020204" pitchFamily="34" charset="0"/>
                <a:ea typeface="Calibri" panose="020F0502020204030204" pitchFamily="34" charset="0"/>
                <a:cs typeface="Times New Roman" panose="02020603050405020304" pitchFamily="18" charset="0"/>
              </a:rPr>
              <a:t> (p&gt;0,05).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fase</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ekspirasi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terdapat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3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7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(43%)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mempunyai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resistensi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berubah</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dari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meningkat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menjadi</a:t>
            </a:r>
            <a:r>
              <a:rPr lang="en-US" sz="1800" dirty="0">
                <a:effectLst/>
                <a:latin typeface="Arial" panose="020B0604020202020204" pitchFamily="34" charset="0"/>
                <a:ea typeface="Calibri" panose="020F0502020204030204" pitchFamily="34" charset="0"/>
                <a:cs typeface="Times New Roman" panose="02020603050405020304" pitchFamily="18" charset="0"/>
              </a:rPr>
              <a:t> normal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subyek</a:t>
            </a:r>
            <a:r>
              <a:rPr lang="en-US" sz="1800" dirty="0">
                <a:effectLst/>
                <a:latin typeface="Arial" panose="020B0604020202020204" pitchFamily="34" charset="0"/>
                <a:ea typeface="Calibri" panose="020F0502020204030204" pitchFamily="34" charset="0"/>
                <a:cs typeface="Times New Roman" panose="02020603050405020304" pitchFamily="18" charset="0"/>
              </a:rPr>
              <a:t> yang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diberikan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dibandingkan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sebelum</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diberikan</a:t>
            </a:r>
            <a:r>
              <a:rPr lang="en-US" sz="1800" dirty="0">
                <a:effectLst/>
                <a:latin typeface="Arial" panose="020B0604020202020204" pitchFamily="34" charset="0"/>
                <a:ea typeface="Calibri" panose="020F0502020204030204" pitchFamily="34" charset="0"/>
                <a:cs typeface="Times New Roman" panose="02020603050405020304" pitchFamily="18" charset="0"/>
              </a:rPr>
              <a:t> tampon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dekongestan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namun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perubahan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tidak</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signifikan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secara</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statistik</a:t>
            </a:r>
            <a:r>
              <a:rPr lang="en-US" sz="1800" dirty="0">
                <a:effectLst/>
                <a:latin typeface="Arial" panose="020B0604020202020204" pitchFamily="34" charset="0"/>
                <a:ea typeface="Calibri" panose="020F0502020204030204" pitchFamily="34" charset="0"/>
                <a:cs typeface="Times New Roman" panose="02020603050405020304" pitchFamily="18" charset="0"/>
              </a:rPr>
              <a:t> (p = 0.250).</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280209990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err="1">
                <a:effectLst/>
                <a:latin typeface="Arial" panose="020B0604020202020204" pitchFamily="34" charset="0"/>
                <a:ea typeface="SimSun" panose="02010600030101010101" pitchFamily="2" charset="-122"/>
                <a:cs typeface="Times New Roman" panose="02020603050405020304" pitchFamily="18" charset="0"/>
              </a:rPr>
              <a:t>Perbandingan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kiri</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100 Pa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disajikan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dalam</a:t>
            </a:r>
            <a:r>
              <a:rPr lang="en-US" sz="1800" dirty="0">
                <a:effectLst/>
                <a:latin typeface="Arial" panose="020B0604020202020204" pitchFamily="34" charset="0"/>
                <a:ea typeface="SimSun" panose="02010600030101010101" pitchFamily="2" charset="-122"/>
                <a:cs typeface="Times New Roman" panose="02020603050405020304" pitchFamily="18" charset="0"/>
              </a:rPr>
              <a:t> table di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atas</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kiri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kondisi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ditekanan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100 Pa rata-rata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saat</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ditampon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dan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pembedahan</a:t>
            </a:r>
            <a:r>
              <a:rPr lang="en-US" sz="1800" dirty="0">
                <a:effectLst/>
                <a:latin typeface="Arial" panose="020B0604020202020204" pitchFamily="34" charset="0"/>
                <a:ea typeface="SimSun" panose="02010600030101010101" pitchFamily="2" charset="-122"/>
                <a:cs typeface="Times New Roman" panose="02020603050405020304" pitchFamily="18" charset="0"/>
              </a:rPr>
              <a:t> BSEF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berturut-turut</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adalah</a:t>
            </a:r>
            <a:r>
              <a:rPr lang="en-US" sz="1800" dirty="0">
                <a:effectLst/>
                <a:latin typeface="Arial" panose="020B0604020202020204" pitchFamily="34" charset="0"/>
                <a:ea typeface="SimSun" panose="02010600030101010101" pitchFamily="2" charset="-122"/>
                <a:cs typeface="Times New Roman" panose="02020603050405020304" pitchFamily="18" charset="0"/>
              </a:rPr>
              <a:t> 0,541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0,149 </a:t>
            </a:r>
            <a:r>
              <a:rPr lang="en-US" sz="1800" dirty="0">
                <a:effectLst/>
                <a:latin typeface="Arial" panose="020B0604020202020204" pitchFamily="34" charset="0"/>
                <a:ea typeface="Calibri" panose="020F0502020204030204" pitchFamily="34" charset="0"/>
                <a:cs typeface="Times New Roman" panose="02020603050405020304" pitchFamily="18" charset="0"/>
              </a:rPr>
              <a:t>Pa/cm3/s, 0,463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0,131 </a:t>
            </a:r>
            <a:r>
              <a:rPr lang="en-US" sz="1800" dirty="0">
                <a:effectLst/>
                <a:latin typeface="Arial" panose="020B0604020202020204" pitchFamily="34" charset="0"/>
                <a:ea typeface="Calibri" panose="020F0502020204030204" pitchFamily="34" charset="0"/>
                <a:cs typeface="Times New Roman" panose="02020603050405020304" pitchFamily="18" charset="0"/>
              </a:rPr>
              <a:t>Pa/cm3/s</a:t>
            </a:r>
            <a:r>
              <a:rPr lang="en-US" sz="1800" dirty="0">
                <a:effectLst/>
                <a:latin typeface="Arial" panose="020B0604020202020204" pitchFamily="34" charset="0"/>
                <a:ea typeface="SimSun" panose="02010600030101010101" pitchFamily="2" charset="-122"/>
                <a:cs typeface="Times New Roman" panose="02020603050405020304" pitchFamily="18" charset="0"/>
              </a:rPr>
              <a:t>, 0,314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0,105 </a:t>
            </a:r>
            <a:r>
              <a:rPr lang="en-US" sz="1800" dirty="0">
                <a:effectLst/>
                <a:latin typeface="Arial" panose="020B0604020202020204" pitchFamily="34" charset="0"/>
                <a:ea typeface="Calibri" panose="020F0502020204030204" pitchFamily="34" charset="0"/>
                <a:cs typeface="Times New Roman" panose="02020603050405020304" pitchFamily="18" charset="0"/>
              </a:rPr>
              <a:t>Pa/cm3/s.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Sedangkan</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kondisi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ekspirasi</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adalah</a:t>
            </a:r>
            <a:r>
              <a:rPr lang="en-US" sz="1800" dirty="0">
                <a:effectLst/>
                <a:latin typeface="Arial" panose="020B0604020202020204" pitchFamily="34" charset="0"/>
                <a:ea typeface="SimSun" panose="02010600030101010101" pitchFamily="2" charset="-122"/>
                <a:cs typeface="Times New Roman" panose="02020603050405020304" pitchFamily="18" charset="0"/>
              </a:rPr>
              <a:t> 0,529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Calibri" panose="020F0502020204030204" pitchFamily="34" charset="0"/>
                <a:ea typeface="SimSun" panose="02010600030101010101" pitchFamily="2" charset="-122"/>
                <a:cs typeface="Times New Roman" panose="02020603050405020304" pitchFamily="18" charset="0"/>
              </a:rPr>
              <a:t> </a:t>
            </a:r>
            <a:r>
              <a:rPr lang="en-US" sz="1800" dirty="0">
                <a:effectLst/>
                <a:latin typeface="Arial" panose="020B0604020202020204" pitchFamily="34" charset="0"/>
                <a:ea typeface="SimSun" panose="02010600030101010101" pitchFamily="2" charset="-122"/>
                <a:cs typeface="Times New Roman" panose="02020603050405020304" pitchFamily="18" charset="0"/>
              </a:rPr>
              <a:t>0,149 </a:t>
            </a:r>
            <a:r>
              <a:rPr lang="en-US" sz="1800" dirty="0">
                <a:effectLst/>
                <a:latin typeface="Arial" panose="020B0604020202020204" pitchFamily="34" charset="0"/>
                <a:ea typeface="Calibri" panose="020F0502020204030204" pitchFamily="34" charset="0"/>
                <a:cs typeface="Times New Roman" panose="02020603050405020304" pitchFamily="18" charset="0"/>
              </a:rPr>
              <a:t>Pa/cm3/s, 0,451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0,130 </a:t>
            </a:r>
            <a:r>
              <a:rPr lang="en-US" sz="1800" dirty="0">
                <a:effectLst/>
                <a:latin typeface="Arial" panose="020B0604020202020204" pitchFamily="34" charset="0"/>
                <a:ea typeface="Calibri" panose="020F0502020204030204" pitchFamily="34" charset="0"/>
                <a:cs typeface="Times New Roman" panose="02020603050405020304" pitchFamily="18" charset="0"/>
              </a:rPr>
              <a:t>Pa/cm3/s</a:t>
            </a:r>
            <a:r>
              <a:rPr lang="en-US" sz="1800" dirty="0">
                <a:effectLst/>
                <a:latin typeface="Arial" panose="020B0604020202020204" pitchFamily="34" charset="0"/>
                <a:ea typeface="SimSun" panose="02010600030101010101" pitchFamily="2" charset="-122"/>
                <a:cs typeface="Times New Roman" panose="02020603050405020304" pitchFamily="18" charset="0"/>
              </a:rPr>
              <a:t>, 0,304 </a:t>
            </a:r>
            <a:r>
              <a:rPr lang="en-US" sz="1800" dirty="0">
                <a:effectLst/>
                <a:latin typeface="Arial" panose="020B0604020202020204" pitchFamily="34" charset="0"/>
                <a:ea typeface="SimSun" panose="02010600030101010101" pitchFamily="2" charset="-122"/>
                <a:cs typeface="Arial" panose="020B0604020202020204" pitchFamily="34" charset="0"/>
                <a:sym typeface="Symbol" panose="05050102010706020507" pitchFamily="18" charset="2"/>
              </a:rPr>
              <a:t></a:t>
            </a:r>
            <a:r>
              <a:rPr lang="en-US" sz="1800" dirty="0">
                <a:effectLst/>
                <a:latin typeface="Arial" panose="020B0604020202020204" pitchFamily="34" charset="0"/>
                <a:ea typeface="SimSun" panose="02010600030101010101" pitchFamily="2" charset="-122"/>
                <a:cs typeface="Times New Roman" panose="02020603050405020304" pitchFamily="18" charset="0"/>
              </a:rPr>
              <a:t> 0,104 </a:t>
            </a:r>
            <a:r>
              <a:rPr lang="en-US" sz="1800" dirty="0">
                <a:effectLst/>
                <a:latin typeface="Arial" panose="020B0604020202020204" pitchFamily="34" charset="0"/>
                <a:ea typeface="Calibri" panose="020F0502020204030204" pitchFamily="34" charset="0"/>
                <a:cs typeface="Times New Roman" panose="02020603050405020304" pitchFamily="18" charset="0"/>
              </a:rPr>
              <a:t>Pa/cm3/s. </a:t>
            </a:r>
            <a:r>
              <a:rPr lang="en-US" sz="1800" dirty="0">
                <a:effectLst/>
                <a:latin typeface="Arial" panose="020B0604020202020204" pitchFamily="34" charset="0"/>
                <a:ea typeface="SimSun" panose="02010600030101010101" pitchFamily="2" charset="-122"/>
                <a:cs typeface="Times New Roman" panose="02020603050405020304" pitchFamily="18" charset="0"/>
              </a:rPr>
              <a:t>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signifikan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lebih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rendah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dibandingkan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tampon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(p &lt;0,001),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baik</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maupun</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ekspirasi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Mean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setelah</a:t>
            </a:r>
            <a:r>
              <a:rPr lang="en-US" sz="1800" dirty="0">
                <a:effectLst/>
                <a:latin typeface="Arial" panose="020B0604020202020204" pitchFamily="34" charset="0"/>
                <a:ea typeface="SimSun" panose="02010600030101010101" pitchFamily="2" charset="-122"/>
                <a:cs typeface="Times New Roman" panose="02020603050405020304" pitchFamily="18" charset="0"/>
              </a:rPr>
              <a:t> BSEF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signifikan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lebih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rendah</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dibandingkan</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sebelum</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pemberian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dekongestan</a:t>
            </a:r>
            <a:r>
              <a:rPr lang="en-US" sz="1800" dirty="0">
                <a:effectLst/>
                <a:latin typeface="Arial" panose="020B0604020202020204" pitchFamily="34" charset="0"/>
                <a:ea typeface="SimSun" panose="02010600030101010101" pitchFamily="2" charset="-122"/>
                <a:cs typeface="Times New Roman" panose="02020603050405020304" pitchFamily="18" charset="0"/>
              </a:rPr>
              <a:t> (p &lt;0,001),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baik</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maupun</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ekspirasi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Perbandingan</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ini</a:t>
            </a:r>
            <a:r>
              <a:rPr lang="en-US" sz="1800" dirty="0">
                <a:effectLst/>
                <a:latin typeface="Arial" panose="020B0604020202020204" pitchFamily="34" charset="0"/>
                <a:ea typeface="Calibri" panose="020F0502020204030204" pitchFamily="34" charset="0"/>
                <a:cs typeface="Times New Roman" panose="02020603050405020304" pitchFamily="18" charset="0"/>
              </a:rPr>
              <a:t> juga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dapat</a:t>
            </a:r>
            <a:r>
              <a:rPr lang="en-US" sz="1800" dirty="0">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dilihat</a:t>
            </a:r>
            <a:r>
              <a:rPr lang="en-US" sz="1800" dirty="0">
                <a:effectLst/>
                <a:latin typeface="Arial" panose="020B0604020202020204" pitchFamily="34" charset="0"/>
                <a:ea typeface="Calibri" panose="020F0502020204030204" pitchFamily="34" charset="0"/>
                <a:cs typeface="Times New Roman" panose="02020603050405020304" pitchFamily="18" charset="0"/>
              </a:rPr>
              <a:t> pada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10,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11 dan </a:t>
            </a:r>
            <a:r>
              <a:rPr lang="en-US" sz="1800" dirty="0" err="1">
                <a:effectLst/>
                <a:latin typeface="Arial" panose="020B0604020202020204" pitchFamily="34" charset="0"/>
                <a:ea typeface="Calibri" panose="020F0502020204030204" pitchFamily="34" charset="0"/>
                <a:cs typeface="Times New Roman" panose="02020603050405020304" pitchFamily="18" charset="0"/>
              </a:rPr>
              <a:t>grafik</a:t>
            </a:r>
            <a:r>
              <a:rPr lang="en-US" sz="1800" dirty="0">
                <a:effectLst/>
                <a:latin typeface="Arial" panose="020B0604020202020204" pitchFamily="34" charset="0"/>
                <a:ea typeface="Calibri" panose="020F0502020204030204" pitchFamily="34" charset="0"/>
                <a:cs typeface="Times New Roman" panose="02020603050405020304" pitchFamily="18" charset="0"/>
              </a:rPr>
              <a:t> 12.</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302809588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932668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Google Shape;599;gc9307be902_0_1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0" name="Google Shape;600;gc9307be902_0_1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800" dirty="0" err="1">
                <a:effectLst/>
                <a:latin typeface="Arial" panose="020B0604020202020204" pitchFamily="34" charset="0"/>
                <a:ea typeface="SimSun" panose="02010600030101010101" pitchFamily="2" charset="-122"/>
                <a:cs typeface="Times New Roman" panose="02020603050405020304" pitchFamily="18" charset="0"/>
              </a:rPr>
              <a:t>Tabel</a:t>
            </a:r>
            <a:r>
              <a:rPr lang="en-US" sz="1800" dirty="0">
                <a:effectLst/>
                <a:latin typeface="Arial" panose="020B0604020202020204" pitchFamily="34" charset="0"/>
                <a:ea typeface="SimSun" panose="02010600030101010101" pitchFamily="2" charset="-122"/>
                <a:cs typeface="Times New Roman" panose="02020603050405020304" pitchFamily="18" charset="0"/>
              </a:rPr>
              <a:t> 13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merupakan</a:t>
            </a:r>
            <a:r>
              <a:rPr lang="en-US" sz="1800" dirty="0">
                <a:effectLst/>
                <a:latin typeface="Arial" panose="020B0604020202020204" pitchFamily="34" charset="0"/>
                <a:ea typeface="SimSun" panose="02010600030101010101" pitchFamily="2" charset="-122"/>
                <a:cs typeface="Times New Roman" panose="02020603050405020304" pitchFamily="18" charset="0"/>
              </a:rPr>
              <a:t> data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perubahan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kiri</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tekanan</a:t>
            </a:r>
            <a:r>
              <a:rPr lang="en-US" sz="1800" dirty="0">
                <a:effectLst/>
                <a:latin typeface="Arial" panose="020B0604020202020204" pitchFamily="34" charset="0"/>
                <a:ea typeface="SimSun" panose="02010600030101010101" pitchFamily="2" charset="-122"/>
                <a:cs typeface="Times New Roman" panose="02020603050405020304" pitchFamily="18" charset="0"/>
              </a:rPr>
              <a:t> 100 Pa. Dari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tabel</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tersebut</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didapatkan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tidak</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ditemukan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perubahan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resistensi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hidung</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kiri</a:t>
            </a:r>
            <a:r>
              <a:rPr lang="en-US" sz="1800" dirty="0">
                <a:effectLst/>
                <a:latin typeface="Arial" panose="020B0604020202020204" pitchFamily="34" charset="0"/>
                <a:ea typeface="SimSun" panose="02010600030101010101" pitchFamily="2" charset="-122"/>
                <a:cs typeface="Times New Roman" panose="02020603050405020304" pitchFamily="18" charset="0"/>
              </a:rPr>
              <a:t> pada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inspirasi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maupun</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fase</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ekspirasi</a:t>
            </a:r>
            <a:r>
              <a:rPr lang="en-US" sz="1800" dirty="0">
                <a:effectLst/>
                <a:latin typeface="Arial" panose="020B0604020202020204" pitchFamily="34" charset="0"/>
                <a:ea typeface="SimSun" panose="02010600030101010101" pitchFamily="2" charset="-122"/>
                <a:cs typeface="Times New Roman" panose="02020603050405020304" pitchFamily="18" charset="0"/>
              </a:rPr>
              <a:t>. </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lvl="0" indent="0" algn="l" rtl="0">
              <a:spcBef>
                <a:spcPts val="0"/>
              </a:spcBef>
              <a:spcAft>
                <a:spcPts val="0"/>
              </a:spcAft>
              <a:buNone/>
            </a:pPr>
            <a:endParaRPr dirty="0"/>
          </a:p>
        </p:txBody>
      </p:sp>
    </p:spTree>
    <p:extLst>
      <p:ext uri="{BB962C8B-B14F-4D97-AF65-F5344CB8AC3E}">
        <p14:creationId xmlns:p14="http://schemas.microsoft.com/office/powerpoint/2010/main" val="150668096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gc967744f7b_2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8" name="Google Shape;618;gc967744f7b_2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5790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id"/>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p:cSld name="Title">
    <p:bg>
      <p:bgPr>
        <a:solidFill>
          <a:schemeClr val="lt1"/>
        </a:solidFill>
        <a:effectLst/>
      </p:bgPr>
    </p:bg>
    <p:spTree>
      <p:nvGrpSpPr>
        <p:cNvPr id="1" name="Shape 56"/>
        <p:cNvGrpSpPr/>
        <p:nvPr/>
      </p:nvGrpSpPr>
      <p:grpSpPr>
        <a:xfrm>
          <a:off x="0" y="0"/>
          <a:ext cx="0" cy="0"/>
          <a:chOff x="0" y="0"/>
          <a:chExt cx="0" cy="0"/>
        </a:xfrm>
      </p:grpSpPr>
      <p:sp>
        <p:nvSpPr>
          <p:cNvPr id="57" name="Google Shape;57;p14"/>
          <p:cNvSpPr txBox="1">
            <a:spLocks noGrp="1"/>
          </p:cNvSpPr>
          <p:nvPr>
            <p:ph type="ctrTitle"/>
          </p:nvPr>
        </p:nvSpPr>
        <p:spPr>
          <a:xfrm>
            <a:off x="4775290" y="1587137"/>
            <a:ext cx="4118678" cy="1135514"/>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1"/>
              </a:buClr>
              <a:buSzPts val="4500"/>
              <a:buFont typeface="Franklin Gothic"/>
              <a:buNone/>
              <a:defRPr sz="4500" b="1" i="0">
                <a:solidFill>
                  <a:schemeClr val="dk1"/>
                </a:solidFill>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grpSp>
        <p:nvGrpSpPr>
          <p:cNvPr id="58" name="Google Shape;58;p14"/>
          <p:cNvGrpSpPr/>
          <p:nvPr/>
        </p:nvGrpSpPr>
        <p:grpSpPr>
          <a:xfrm>
            <a:off x="1" y="569063"/>
            <a:ext cx="4574436" cy="4574436"/>
            <a:chOff x="0" y="12289"/>
            <a:chExt cx="3550" cy="3551"/>
          </a:xfrm>
        </p:grpSpPr>
        <p:sp>
          <p:nvSpPr>
            <p:cNvPr id="59" name="Google Shape;59;p14"/>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60" name="Google Shape;60;p14"/>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61" name="Google Shape;61;p14"/>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62" name="Google Shape;62;p14"/>
          <p:cNvSpPr txBox="1">
            <a:spLocks noGrp="1"/>
          </p:cNvSpPr>
          <p:nvPr>
            <p:ph type="body" idx="1"/>
          </p:nvPr>
        </p:nvSpPr>
        <p:spPr>
          <a:xfrm>
            <a:off x="4775291" y="3412165"/>
            <a:ext cx="4118678" cy="715003"/>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lt2"/>
              </a:buClr>
              <a:buSzPts val="1400"/>
              <a:buNone/>
              <a:defRPr sz="1400" b="0" i="0">
                <a:solidFill>
                  <a:schemeClr val="lt2"/>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63" name="Google Shape;63;p14"/>
          <p:cNvCxnSpPr/>
          <p:nvPr/>
        </p:nvCxnSpPr>
        <p:spPr>
          <a:xfrm>
            <a:off x="4775291" y="3189083"/>
            <a:ext cx="1600200" cy="2994"/>
          </a:xfrm>
          <a:prstGeom prst="straightConnector1">
            <a:avLst/>
          </a:prstGeom>
          <a:noFill/>
          <a:ln w="101600" cap="flat" cmpd="sng">
            <a:solidFill>
              <a:schemeClr val="lt2"/>
            </a:solidFill>
            <a:prstDash val="solid"/>
            <a:miter lim="800000"/>
            <a:headEnd type="none" w="sm" len="sm"/>
            <a:tailEnd type="none" w="sm" len="sm"/>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64"/>
        <p:cNvGrpSpPr/>
        <p:nvPr/>
      </p:nvGrpSpPr>
      <p:grpSpPr>
        <a:xfrm>
          <a:off x="0" y="0"/>
          <a:ext cx="0" cy="0"/>
          <a:chOff x="0" y="0"/>
          <a:chExt cx="0" cy="0"/>
        </a:xfrm>
      </p:grpSpPr>
      <p:grpSp>
        <p:nvGrpSpPr>
          <p:cNvPr id="65" name="Google Shape;65;p15"/>
          <p:cNvGrpSpPr/>
          <p:nvPr/>
        </p:nvGrpSpPr>
        <p:grpSpPr>
          <a:xfrm>
            <a:off x="4772025" y="0"/>
            <a:ext cx="4371974" cy="2426702"/>
            <a:chOff x="5612972" y="1"/>
            <a:chExt cx="6615961" cy="3672246"/>
          </a:xfrm>
        </p:grpSpPr>
        <p:sp>
          <p:nvSpPr>
            <p:cNvPr id="66" name="Google Shape;66;p15"/>
            <p:cNvSpPr/>
            <p:nvPr/>
          </p:nvSpPr>
          <p:spPr>
            <a:xfrm>
              <a:off x="5612972" y="1"/>
              <a:ext cx="4408998" cy="3672246"/>
            </a:xfrm>
            <a:custGeom>
              <a:avLst/>
              <a:gdLst/>
              <a:ahLst/>
              <a:cxnLst/>
              <a:rect l="l" t="t" r="r" b="b"/>
              <a:pathLst>
                <a:path w="3578" h="2980" extrusionOk="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67" name="Google Shape;67;p15"/>
            <p:cNvSpPr/>
            <p:nvPr/>
          </p:nvSpPr>
          <p:spPr>
            <a:xfrm>
              <a:off x="6341233" y="1463970"/>
              <a:ext cx="2208196" cy="2208277"/>
            </a:xfrm>
            <a:custGeom>
              <a:avLst/>
              <a:gdLst/>
              <a:ahLst/>
              <a:cxnLst/>
              <a:rect l="l" t="t" r="r" b="b"/>
              <a:pathLst>
                <a:path w="1792" h="1792" extrusionOk="0">
                  <a:moveTo>
                    <a:pt x="597" y="0"/>
                  </a:moveTo>
                  <a:lnTo>
                    <a:pt x="0" y="598"/>
                  </a:lnTo>
                  <a:lnTo>
                    <a:pt x="1195" y="1792"/>
                  </a:lnTo>
                  <a:lnTo>
                    <a:pt x="1792" y="1195"/>
                  </a:lnTo>
                  <a:lnTo>
                    <a:pt x="597"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68" name="Google Shape;68;p15"/>
            <p:cNvSpPr/>
            <p:nvPr/>
          </p:nvSpPr>
          <p:spPr>
            <a:xfrm>
              <a:off x="8555590" y="1"/>
              <a:ext cx="1457754" cy="729520"/>
            </a:xfrm>
            <a:custGeom>
              <a:avLst/>
              <a:gdLst/>
              <a:ahLst/>
              <a:cxnLst/>
              <a:rect l="l" t="t" r="r" b="b"/>
              <a:pathLst>
                <a:path w="1183" h="592" extrusionOk="0">
                  <a:moveTo>
                    <a:pt x="1183" y="0"/>
                  </a:moveTo>
                  <a:lnTo>
                    <a:pt x="0" y="0"/>
                  </a:lnTo>
                  <a:lnTo>
                    <a:pt x="591" y="591"/>
                  </a:lnTo>
                  <a:lnTo>
                    <a:pt x="1183" y="0"/>
                  </a:lnTo>
                  <a:close/>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69" name="Google Shape;69;p15"/>
            <p:cNvSpPr/>
            <p:nvPr/>
          </p:nvSpPr>
          <p:spPr>
            <a:xfrm>
              <a:off x="7076887" y="728289"/>
              <a:ext cx="2208196" cy="2208277"/>
            </a:xfrm>
            <a:custGeom>
              <a:avLst/>
              <a:gdLst/>
              <a:ahLst/>
              <a:cxnLst/>
              <a:rect l="l" t="t" r="r" b="b"/>
              <a:pathLst>
                <a:path w="1792" h="1792" extrusionOk="0">
                  <a:moveTo>
                    <a:pt x="598" y="0"/>
                  </a:moveTo>
                  <a:lnTo>
                    <a:pt x="0" y="597"/>
                  </a:lnTo>
                  <a:lnTo>
                    <a:pt x="1195" y="1792"/>
                  </a:lnTo>
                  <a:lnTo>
                    <a:pt x="1792" y="1195"/>
                  </a:lnTo>
                  <a:lnTo>
                    <a:pt x="598"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70" name="Google Shape;70;p15"/>
            <p:cNvSpPr/>
            <p:nvPr/>
          </p:nvSpPr>
          <p:spPr>
            <a:xfrm>
              <a:off x="9285083" y="728289"/>
              <a:ext cx="2943850" cy="2943958"/>
            </a:xfrm>
            <a:custGeom>
              <a:avLst/>
              <a:gdLst/>
              <a:ahLst/>
              <a:cxnLst/>
              <a:rect l="l" t="t" r="r" b="b"/>
              <a:pathLst>
                <a:path w="2389" h="2389" extrusionOk="0">
                  <a:moveTo>
                    <a:pt x="2389" y="1195"/>
                  </a:moveTo>
                  <a:lnTo>
                    <a:pt x="1194" y="0"/>
                  </a:lnTo>
                  <a:lnTo>
                    <a:pt x="0" y="1195"/>
                  </a:lnTo>
                  <a:lnTo>
                    <a:pt x="1194" y="2389"/>
                  </a:lnTo>
                  <a:lnTo>
                    <a:pt x="2389" y="1195"/>
                  </a:lnTo>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71" name="Google Shape;71;p15"/>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72" name="Google Shape;72;p15"/>
          <p:cNvCxnSpPr/>
          <p:nvPr/>
        </p:nvCxnSpPr>
        <p:spPr>
          <a:xfrm>
            <a:off x="714375" y="145099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73" name="Google Shape;73;p15"/>
          <p:cNvSpPr txBox="1">
            <a:spLocks noGrp="1"/>
          </p:cNvSpPr>
          <p:nvPr>
            <p:ph type="body" idx="1"/>
          </p:nvPr>
        </p:nvSpPr>
        <p:spPr>
          <a:xfrm>
            <a:off x="714375" y="2113722"/>
            <a:ext cx="1600200" cy="276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4" name="Google Shape;74;p15"/>
          <p:cNvSpPr txBox="1">
            <a:spLocks noGrp="1"/>
          </p:cNvSpPr>
          <p:nvPr>
            <p:ph type="body" idx="2"/>
          </p:nvPr>
        </p:nvSpPr>
        <p:spPr>
          <a:xfrm>
            <a:off x="714375" y="1657350"/>
            <a:ext cx="1600200" cy="15437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3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75" name="Google Shape;75;p15"/>
          <p:cNvCxnSpPr/>
          <p:nvPr/>
        </p:nvCxnSpPr>
        <p:spPr>
          <a:xfrm>
            <a:off x="2747282"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76" name="Google Shape;76;p15"/>
          <p:cNvSpPr txBox="1">
            <a:spLocks noGrp="1"/>
          </p:cNvSpPr>
          <p:nvPr>
            <p:ph type="body" idx="3"/>
          </p:nvPr>
        </p:nvSpPr>
        <p:spPr>
          <a:xfrm>
            <a:off x="2747282" y="2113722"/>
            <a:ext cx="1596118" cy="276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77" name="Google Shape;77;p15"/>
          <p:cNvSpPr txBox="1">
            <a:spLocks noGrp="1"/>
          </p:cNvSpPr>
          <p:nvPr>
            <p:ph type="body" idx="4"/>
          </p:nvPr>
        </p:nvSpPr>
        <p:spPr>
          <a:xfrm>
            <a:off x="2747282" y="1657350"/>
            <a:ext cx="1596118" cy="15437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3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78" name="Google Shape;78;p15"/>
          <p:cNvCxnSpPr/>
          <p:nvPr/>
        </p:nvCxnSpPr>
        <p:spPr>
          <a:xfrm>
            <a:off x="714375" y="3186089"/>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79" name="Google Shape;79;p15"/>
          <p:cNvSpPr txBox="1">
            <a:spLocks noGrp="1"/>
          </p:cNvSpPr>
          <p:nvPr>
            <p:ph type="body" idx="5"/>
          </p:nvPr>
        </p:nvSpPr>
        <p:spPr>
          <a:xfrm>
            <a:off x="714375" y="3848474"/>
            <a:ext cx="1600200" cy="276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80" name="Google Shape;80;p15"/>
          <p:cNvSpPr txBox="1">
            <a:spLocks noGrp="1"/>
          </p:cNvSpPr>
          <p:nvPr>
            <p:ph type="body" idx="6"/>
          </p:nvPr>
        </p:nvSpPr>
        <p:spPr>
          <a:xfrm>
            <a:off x="714375" y="3392102"/>
            <a:ext cx="1600200" cy="15437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3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81" name="Google Shape;81;p15"/>
          <p:cNvCxnSpPr/>
          <p:nvPr/>
        </p:nvCxnSpPr>
        <p:spPr>
          <a:xfrm>
            <a:off x="2747282" y="3189083"/>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82" name="Google Shape;82;p15"/>
          <p:cNvSpPr txBox="1">
            <a:spLocks noGrp="1"/>
          </p:cNvSpPr>
          <p:nvPr>
            <p:ph type="body" idx="7"/>
          </p:nvPr>
        </p:nvSpPr>
        <p:spPr>
          <a:xfrm>
            <a:off x="2747282" y="3848474"/>
            <a:ext cx="1596118" cy="276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83" name="Google Shape;83;p15"/>
          <p:cNvSpPr txBox="1">
            <a:spLocks noGrp="1"/>
          </p:cNvSpPr>
          <p:nvPr>
            <p:ph type="body" idx="8"/>
          </p:nvPr>
        </p:nvSpPr>
        <p:spPr>
          <a:xfrm>
            <a:off x="2747282" y="3392102"/>
            <a:ext cx="1596118" cy="15437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3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84" name="Google Shape;84;p15"/>
          <p:cNvCxnSpPr/>
          <p:nvPr/>
        </p:nvCxnSpPr>
        <p:spPr>
          <a:xfrm>
            <a:off x="4775291" y="3189083"/>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85" name="Google Shape;85;p15"/>
          <p:cNvSpPr txBox="1">
            <a:spLocks noGrp="1"/>
          </p:cNvSpPr>
          <p:nvPr>
            <p:ph type="body" idx="9"/>
          </p:nvPr>
        </p:nvSpPr>
        <p:spPr>
          <a:xfrm>
            <a:off x="4775290" y="3848474"/>
            <a:ext cx="1596934" cy="276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86" name="Google Shape;86;p15"/>
          <p:cNvSpPr txBox="1">
            <a:spLocks noGrp="1"/>
          </p:cNvSpPr>
          <p:nvPr>
            <p:ph type="body" idx="13"/>
          </p:nvPr>
        </p:nvSpPr>
        <p:spPr>
          <a:xfrm>
            <a:off x="4775290" y="3392102"/>
            <a:ext cx="1596934" cy="15437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3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87" name="Google Shape;87;p15"/>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8" name="Google Shape;88;p15"/>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9" name="Google Shape;89;p15"/>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troduction">
  <p:cSld name="Introduction">
    <p:spTree>
      <p:nvGrpSpPr>
        <p:cNvPr id="1" name="Shape 90"/>
        <p:cNvGrpSpPr/>
        <p:nvPr/>
      </p:nvGrpSpPr>
      <p:grpSpPr>
        <a:xfrm>
          <a:off x="0" y="0"/>
          <a:ext cx="0" cy="0"/>
          <a:chOff x="0" y="0"/>
          <a:chExt cx="0" cy="0"/>
        </a:xfrm>
      </p:grpSpPr>
      <p:grpSp>
        <p:nvGrpSpPr>
          <p:cNvPr id="91" name="Google Shape;91;p16"/>
          <p:cNvGrpSpPr/>
          <p:nvPr/>
        </p:nvGrpSpPr>
        <p:grpSpPr>
          <a:xfrm rot="5400000" flipH="1">
            <a:off x="0" y="2925099"/>
            <a:ext cx="2219419" cy="2219420"/>
            <a:chOff x="0" y="12289"/>
            <a:chExt cx="3550" cy="3551"/>
          </a:xfrm>
        </p:grpSpPr>
        <p:sp>
          <p:nvSpPr>
            <p:cNvPr id="92" name="Google Shape;92;p16"/>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93" name="Google Shape;93;p16"/>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94" name="Google Shape;94;p16"/>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95" name="Google Shape;95;p16"/>
          <p:cNvSpPr>
            <a:spLocks noGrp="1"/>
          </p:cNvSpPr>
          <p:nvPr>
            <p:ph type="pic" idx="2"/>
          </p:nvPr>
        </p:nvSpPr>
        <p:spPr>
          <a:xfrm>
            <a:off x="4572000" y="-16907"/>
            <a:ext cx="4572000" cy="5177315"/>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96" name="Google Shape;96;p16"/>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97" name="Google Shape;97;p16"/>
          <p:cNvCxnSpPr/>
          <p:nvPr/>
        </p:nvCxnSpPr>
        <p:spPr>
          <a:xfrm>
            <a:off x="714375"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98" name="Google Shape;98;p16"/>
          <p:cNvSpPr txBox="1">
            <a:spLocks noGrp="1"/>
          </p:cNvSpPr>
          <p:nvPr>
            <p:ph type="body" idx="1"/>
          </p:nvPr>
        </p:nvSpPr>
        <p:spPr>
          <a:xfrm>
            <a:off x="714374" y="1717022"/>
            <a:ext cx="3429001" cy="2096424"/>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800"/>
              </a:spcBef>
              <a:spcAft>
                <a:spcPts val="0"/>
              </a:spcAft>
              <a:buClr>
                <a:schemeClr val="dk1"/>
              </a:buClr>
              <a:buSzPts val="1200"/>
              <a:buNone/>
              <a:defRPr sz="12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99" name="Google Shape;99;p16"/>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0" name="Google Shape;100;p16"/>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1" name="Google Shape;101;p16"/>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2610">
          <p15:clr>
            <a:srgbClr val="FBAE40"/>
          </p15:clr>
        </p15:guide>
        <p15:guide id="3" orient="horz" pos="1080">
          <p15:clr>
            <a:srgbClr val="FBAE40"/>
          </p15:clr>
        </p15:guide>
        <p15:guide id="4" orient="horz" pos="918">
          <p15:clr>
            <a:srgbClr val="FBAE40"/>
          </p15:clr>
        </p15:guide>
        <p15:guide id="5" orient="horz" pos="414">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reak">
  <p:cSld name="Break">
    <p:bg>
      <p:bgPr>
        <a:solidFill>
          <a:schemeClr val="lt1"/>
        </a:solidFill>
        <a:effectLst/>
      </p:bgPr>
    </p:bg>
    <p:spTree>
      <p:nvGrpSpPr>
        <p:cNvPr id="1" name="Shape 102"/>
        <p:cNvGrpSpPr/>
        <p:nvPr/>
      </p:nvGrpSpPr>
      <p:grpSpPr>
        <a:xfrm>
          <a:off x="0" y="0"/>
          <a:ext cx="0" cy="0"/>
          <a:chOff x="0" y="0"/>
          <a:chExt cx="0" cy="0"/>
        </a:xfrm>
      </p:grpSpPr>
      <p:sp>
        <p:nvSpPr>
          <p:cNvPr id="103" name="Google Shape;103;p17"/>
          <p:cNvSpPr>
            <a:spLocks noGrp="1"/>
          </p:cNvSpPr>
          <p:nvPr>
            <p:ph type="pic" idx="2"/>
          </p:nvPr>
        </p:nvSpPr>
        <p:spPr>
          <a:xfrm>
            <a:off x="0" y="0"/>
            <a:ext cx="9143998" cy="5143500"/>
          </a:xfrm>
          <a:prstGeom prst="rect">
            <a:avLst/>
          </a:prstGeom>
          <a:solidFill>
            <a:schemeClr val="accent2"/>
          </a:solid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104" name="Google Shape;104;p17"/>
          <p:cNvSpPr txBox="1">
            <a:spLocks noGrp="1"/>
          </p:cNvSpPr>
          <p:nvPr>
            <p:ph type="title"/>
          </p:nvPr>
        </p:nvSpPr>
        <p:spPr>
          <a:xfrm>
            <a:off x="5395457" y="2284078"/>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lt1"/>
              </a:buClr>
              <a:buSzPts val="3100"/>
              <a:buFont typeface="Franklin Gothic"/>
              <a:buNone/>
              <a:defRPr sz="3100" b="1" i="0">
                <a:solidFill>
                  <a:schemeClr val="lt1"/>
                </a:solidFill>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105" name="Google Shape;105;p17"/>
          <p:cNvCxnSpPr/>
          <p:nvPr/>
        </p:nvCxnSpPr>
        <p:spPr>
          <a:xfrm>
            <a:off x="5366041" y="3002908"/>
            <a:ext cx="1600200" cy="2994"/>
          </a:xfrm>
          <a:prstGeom prst="straightConnector1">
            <a:avLst/>
          </a:prstGeom>
          <a:noFill/>
          <a:ln w="101600" cap="flat" cmpd="sng">
            <a:solidFill>
              <a:schemeClr val="lt2"/>
            </a:solidFill>
            <a:prstDash val="solid"/>
            <a:miter lim="800000"/>
            <a:headEnd type="none" w="sm" len="sm"/>
            <a:tailEnd type="none" w="sm" len="sm"/>
          </a:ln>
        </p:spPr>
      </p:cxnSp>
      <p:grpSp>
        <p:nvGrpSpPr>
          <p:cNvPr id="106" name="Google Shape;106;p17"/>
          <p:cNvGrpSpPr/>
          <p:nvPr/>
        </p:nvGrpSpPr>
        <p:grpSpPr>
          <a:xfrm rot="10800000">
            <a:off x="7132320" y="-2"/>
            <a:ext cx="2011678" cy="2011679"/>
            <a:chOff x="0" y="12289"/>
            <a:chExt cx="3550" cy="3551"/>
          </a:xfrm>
        </p:grpSpPr>
        <p:sp>
          <p:nvSpPr>
            <p:cNvPr id="107" name="Google Shape;107;p17"/>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lt1"/>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08" name="Google Shape;108;p17"/>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1"/>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09" name="Google Shape;109;p17"/>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lt1"/>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Tree>
  </p:cSld>
  <p:clrMapOvr>
    <a:masterClrMapping/>
  </p:clrMapOvr>
  <p:extLst>
    <p:ext uri="{DCECCB84-F9BA-43D5-87BE-67443E8EF086}">
      <p15:sldGuideLst xmlns:p15="http://schemas.microsoft.com/office/powerpoint/2012/main">
        <p15:guide id="1" pos="5328">
          <p15:clr>
            <a:srgbClr val="FBAE40"/>
          </p15:clr>
        </p15:guide>
        <p15:guide id="2" pos="3258">
          <p15:clr>
            <a:srgbClr val="FBAE40"/>
          </p15:clr>
        </p15:guide>
        <p15:guide id="3" pos="3420">
          <p15:clr>
            <a:srgbClr val="FBAE40"/>
          </p15:clr>
        </p15:guide>
        <p15:guide id="4" orient="horz" pos="138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hart">
  <p:cSld name="Chart">
    <p:bg>
      <p:bgPr>
        <a:solidFill>
          <a:schemeClr val="lt1"/>
        </a:solidFill>
        <a:effectLst/>
      </p:bgPr>
    </p:bg>
    <p:spTree>
      <p:nvGrpSpPr>
        <p:cNvPr id="1" name="Shape 110"/>
        <p:cNvGrpSpPr/>
        <p:nvPr/>
      </p:nvGrpSpPr>
      <p:grpSpPr>
        <a:xfrm>
          <a:off x="0" y="0"/>
          <a:ext cx="0" cy="0"/>
          <a:chOff x="0" y="0"/>
          <a:chExt cx="0" cy="0"/>
        </a:xfrm>
      </p:grpSpPr>
      <p:sp>
        <p:nvSpPr>
          <p:cNvPr id="111" name="Google Shape;111;p18"/>
          <p:cNvSpPr>
            <a:spLocks noGrp="1"/>
          </p:cNvSpPr>
          <p:nvPr>
            <p:ph type="chart" idx="2"/>
          </p:nvPr>
        </p:nvSpPr>
        <p:spPr>
          <a:xfrm>
            <a:off x="714375" y="1454331"/>
            <a:ext cx="7764607" cy="3083027"/>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lt1"/>
              </a:buClr>
              <a:buSzPts val="2100"/>
              <a:buFont typeface="Arial"/>
              <a:buChar char="•"/>
              <a:defRPr sz="2100" b="0" i="0" u="none" strike="noStrike" cap="none">
                <a:solidFill>
                  <a:schemeClr val="lt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112" name="Google Shape;112;p18"/>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solidFill>
                  <a:schemeClr val="dk1"/>
                </a:solidFill>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3" name="Google Shape;113;p18"/>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4" name="Google Shape;114;p18"/>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5" name="Google Shape;115;p18"/>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2160">
          <p15:clr>
            <a:srgbClr val="FBAE40"/>
          </p15:clr>
        </p15:guide>
        <p15:guide id="4" pos="3870">
          <p15:clr>
            <a:srgbClr val="FBAE40"/>
          </p15:clr>
        </p15:guide>
        <p15:guide id="5" pos="1890">
          <p15:clr>
            <a:srgbClr val="FBAE40"/>
          </p15:clr>
        </p15:guide>
        <p15:guide id="6" pos="3600">
          <p15:clr>
            <a:srgbClr val="FBAE40"/>
          </p15:clr>
        </p15:guide>
        <p15:guide id="7" orient="horz" pos="918">
          <p15:clr>
            <a:srgbClr val="FBAE40"/>
          </p15:clr>
        </p15:guide>
        <p15:guide id="8" orient="horz" pos="1044">
          <p15:clr>
            <a:srgbClr val="FBAE40"/>
          </p15:clr>
        </p15:guide>
        <p15:guide id="9" orient="horz" pos="41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p:cSld name="Table">
    <p:bg>
      <p:bgPr>
        <a:solidFill>
          <a:schemeClr val="lt1"/>
        </a:solidFill>
        <a:effectLst/>
      </p:bgPr>
    </p:bg>
    <p:spTree>
      <p:nvGrpSpPr>
        <p:cNvPr id="1" name="Shape 116"/>
        <p:cNvGrpSpPr/>
        <p:nvPr/>
      </p:nvGrpSpPr>
      <p:grpSpPr>
        <a:xfrm>
          <a:off x="0" y="0"/>
          <a:ext cx="0" cy="0"/>
          <a:chOff x="0" y="0"/>
          <a:chExt cx="0" cy="0"/>
        </a:xfrm>
      </p:grpSpPr>
      <p:sp>
        <p:nvSpPr>
          <p:cNvPr id="117" name="Google Shape;117;p19"/>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solidFill>
                  <a:schemeClr val="dk1"/>
                </a:solidFill>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8" name="Google Shape;118;p19"/>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19" name="Google Shape;119;p19"/>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0" name="Google Shape;120;p19"/>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2160">
          <p15:clr>
            <a:srgbClr val="FBAE40"/>
          </p15:clr>
        </p15:guide>
        <p15:guide id="4" pos="3870">
          <p15:clr>
            <a:srgbClr val="FBAE40"/>
          </p15:clr>
        </p15:guide>
        <p15:guide id="5" pos="1890">
          <p15:clr>
            <a:srgbClr val="FBAE40"/>
          </p15:clr>
        </p15:guide>
        <p15:guide id="6" pos="3600">
          <p15:clr>
            <a:srgbClr val="FBAE40"/>
          </p15:clr>
        </p15:guide>
        <p15:guide id="7" orient="horz" pos="918">
          <p15:clr>
            <a:srgbClr val="FBAE40"/>
          </p15:clr>
        </p15:guide>
        <p15:guide id="8" orient="horz" pos="1044">
          <p15:clr>
            <a:srgbClr val="FBAE40"/>
          </p15:clr>
        </p15:guide>
        <p15:guide id="9" orient="horz" pos="414">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Quote">
  <p:cSld name="Quote">
    <p:bg>
      <p:bgPr>
        <a:solidFill>
          <a:schemeClr val="lt1"/>
        </a:solidFill>
        <a:effectLst/>
      </p:bgPr>
    </p:bg>
    <p:spTree>
      <p:nvGrpSpPr>
        <p:cNvPr id="1" name="Shape 121"/>
        <p:cNvGrpSpPr/>
        <p:nvPr/>
      </p:nvGrpSpPr>
      <p:grpSpPr>
        <a:xfrm>
          <a:off x="0" y="0"/>
          <a:ext cx="0" cy="0"/>
          <a:chOff x="0" y="0"/>
          <a:chExt cx="0" cy="0"/>
        </a:xfrm>
      </p:grpSpPr>
      <p:sp>
        <p:nvSpPr>
          <p:cNvPr id="122" name="Google Shape;122;p20"/>
          <p:cNvSpPr txBox="1">
            <a:spLocks noGrp="1"/>
          </p:cNvSpPr>
          <p:nvPr>
            <p:ph type="title"/>
          </p:nvPr>
        </p:nvSpPr>
        <p:spPr>
          <a:xfrm>
            <a:off x="723016" y="1857375"/>
            <a:ext cx="5349240" cy="2467478"/>
          </a:xfrm>
          <a:prstGeom prst="rect">
            <a:avLst/>
          </a:prstGeom>
          <a:noFill/>
          <a:ln>
            <a:noFill/>
          </a:ln>
        </p:spPr>
        <p:txBody>
          <a:bodyPr spcFirstLastPara="1" wrap="square" lIns="0" tIns="0" rIns="0" bIns="0" anchor="t" anchorCtr="0">
            <a:normAutofit/>
          </a:bodyPr>
          <a:lstStyle>
            <a:lvl1pPr lvl="0" algn="l">
              <a:lnSpc>
                <a:spcPct val="100000"/>
              </a:lnSpc>
              <a:spcBef>
                <a:spcPts val="0"/>
              </a:spcBef>
              <a:spcAft>
                <a:spcPts val="0"/>
              </a:spcAft>
              <a:buClr>
                <a:schemeClr val="dk1"/>
              </a:buClr>
              <a:buSzPts val="2100"/>
              <a:buFont typeface="Libre Franklin"/>
              <a:buNone/>
              <a:defRPr sz="2100" b="0" i="0">
                <a:solidFill>
                  <a:schemeClr val="dk1"/>
                </a:solidFill>
                <a:latin typeface="Libre Franklin"/>
                <a:ea typeface="Libre Franklin"/>
                <a:cs typeface="Libre Franklin"/>
                <a:sym typeface="Libre Franklin"/>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3" name="Google Shape;123;p20"/>
          <p:cNvSpPr txBox="1"/>
          <p:nvPr/>
        </p:nvSpPr>
        <p:spPr>
          <a:xfrm>
            <a:off x="524961" y="411218"/>
            <a:ext cx="1192029" cy="2377574"/>
          </a:xfrm>
          <a:prstGeom prst="rect">
            <a:avLst/>
          </a:prstGeom>
          <a:noFill/>
          <a:ln>
            <a:noFill/>
          </a:ln>
        </p:spPr>
        <p:txBody>
          <a:bodyPr spcFirstLastPara="1" wrap="square" lIns="68575" tIns="34275" rIns="68575" bIns="34275" anchor="t" anchorCtr="0">
            <a:spAutoFit/>
          </a:bodyPr>
          <a:lstStyle/>
          <a:p>
            <a:pPr marL="0" marR="0" lvl="0" indent="0" algn="l" rtl="0">
              <a:spcBef>
                <a:spcPts val="0"/>
              </a:spcBef>
              <a:spcAft>
                <a:spcPts val="0"/>
              </a:spcAft>
              <a:buNone/>
            </a:pPr>
            <a:r>
              <a:rPr lang="id" sz="15000" b="1">
                <a:solidFill>
                  <a:schemeClr val="dk1"/>
                </a:solidFill>
                <a:latin typeface="Libre Franklin"/>
                <a:ea typeface="Libre Franklin"/>
                <a:cs typeface="Libre Franklin"/>
                <a:sym typeface="Libre Franklin"/>
              </a:rPr>
              <a:t>“</a:t>
            </a:r>
            <a:endParaRPr sz="1100"/>
          </a:p>
        </p:txBody>
      </p:sp>
      <p:grpSp>
        <p:nvGrpSpPr>
          <p:cNvPr id="124" name="Google Shape;124;p20"/>
          <p:cNvGrpSpPr/>
          <p:nvPr/>
        </p:nvGrpSpPr>
        <p:grpSpPr>
          <a:xfrm>
            <a:off x="4772025" y="0"/>
            <a:ext cx="4371974" cy="2426702"/>
            <a:chOff x="5612972" y="1"/>
            <a:chExt cx="6615961" cy="3672246"/>
          </a:xfrm>
        </p:grpSpPr>
        <p:sp>
          <p:nvSpPr>
            <p:cNvPr id="125" name="Google Shape;125;p20"/>
            <p:cNvSpPr/>
            <p:nvPr/>
          </p:nvSpPr>
          <p:spPr>
            <a:xfrm>
              <a:off x="5612972" y="1"/>
              <a:ext cx="4408998" cy="3672246"/>
            </a:xfrm>
            <a:custGeom>
              <a:avLst/>
              <a:gdLst/>
              <a:ahLst/>
              <a:cxnLst/>
              <a:rect l="l" t="t" r="r" b="b"/>
              <a:pathLst>
                <a:path w="3578" h="2980" extrusionOk="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26" name="Google Shape;126;p20"/>
            <p:cNvSpPr/>
            <p:nvPr/>
          </p:nvSpPr>
          <p:spPr>
            <a:xfrm>
              <a:off x="6341233" y="1463970"/>
              <a:ext cx="2208196" cy="2208277"/>
            </a:xfrm>
            <a:custGeom>
              <a:avLst/>
              <a:gdLst/>
              <a:ahLst/>
              <a:cxnLst/>
              <a:rect l="l" t="t" r="r" b="b"/>
              <a:pathLst>
                <a:path w="1792" h="1792" extrusionOk="0">
                  <a:moveTo>
                    <a:pt x="597" y="0"/>
                  </a:moveTo>
                  <a:lnTo>
                    <a:pt x="0" y="598"/>
                  </a:lnTo>
                  <a:lnTo>
                    <a:pt x="1195" y="1792"/>
                  </a:lnTo>
                  <a:lnTo>
                    <a:pt x="1792" y="1195"/>
                  </a:lnTo>
                  <a:lnTo>
                    <a:pt x="597"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27" name="Google Shape;127;p20"/>
            <p:cNvSpPr/>
            <p:nvPr/>
          </p:nvSpPr>
          <p:spPr>
            <a:xfrm>
              <a:off x="8555590" y="1"/>
              <a:ext cx="1457754" cy="729520"/>
            </a:xfrm>
            <a:custGeom>
              <a:avLst/>
              <a:gdLst/>
              <a:ahLst/>
              <a:cxnLst/>
              <a:rect l="l" t="t" r="r" b="b"/>
              <a:pathLst>
                <a:path w="1183" h="592" extrusionOk="0">
                  <a:moveTo>
                    <a:pt x="1183" y="0"/>
                  </a:moveTo>
                  <a:lnTo>
                    <a:pt x="0" y="0"/>
                  </a:lnTo>
                  <a:lnTo>
                    <a:pt x="591" y="591"/>
                  </a:lnTo>
                  <a:lnTo>
                    <a:pt x="1183" y="0"/>
                  </a:lnTo>
                  <a:close/>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28" name="Google Shape;128;p20"/>
            <p:cNvSpPr/>
            <p:nvPr/>
          </p:nvSpPr>
          <p:spPr>
            <a:xfrm>
              <a:off x="7076887" y="728289"/>
              <a:ext cx="2208196" cy="2208277"/>
            </a:xfrm>
            <a:custGeom>
              <a:avLst/>
              <a:gdLst/>
              <a:ahLst/>
              <a:cxnLst/>
              <a:rect l="l" t="t" r="r" b="b"/>
              <a:pathLst>
                <a:path w="1792" h="1792" extrusionOk="0">
                  <a:moveTo>
                    <a:pt x="598" y="0"/>
                  </a:moveTo>
                  <a:lnTo>
                    <a:pt x="0" y="597"/>
                  </a:lnTo>
                  <a:lnTo>
                    <a:pt x="1195" y="1792"/>
                  </a:lnTo>
                  <a:lnTo>
                    <a:pt x="1792" y="1195"/>
                  </a:lnTo>
                  <a:lnTo>
                    <a:pt x="598"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29" name="Google Shape;129;p20"/>
            <p:cNvSpPr/>
            <p:nvPr/>
          </p:nvSpPr>
          <p:spPr>
            <a:xfrm>
              <a:off x="9285083" y="728289"/>
              <a:ext cx="2943850" cy="2943958"/>
            </a:xfrm>
            <a:custGeom>
              <a:avLst/>
              <a:gdLst/>
              <a:ahLst/>
              <a:cxnLst/>
              <a:rect l="l" t="t" r="r" b="b"/>
              <a:pathLst>
                <a:path w="2389" h="2389" extrusionOk="0">
                  <a:moveTo>
                    <a:pt x="2389" y="1195"/>
                  </a:moveTo>
                  <a:lnTo>
                    <a:pt x="1194" y="0"/>
                  </a:lnTo>
                  <a:lnTo>
                    <a:pt x="0" y="1195"/>
                  </a:lnTo>
                  <a:lnTo>
                    <a:pt x="1194" y="2389"/>
                  </a:lnTo>
                  <a:lnTo>
                    <a:pt x="2389" y="1195"/>
                  </a:lnTo>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grpSp>
        <p:nvGrpSpPr>
          <p:cNvPr id="130" name="Google Shape;130;p20"/>
          <p:cNvGrpSpPr/>
          <p:nvPr/>
        </p:nvGrpSpPr>
        <p:grpSpPr>
          <a:xfrm rot="5400000" flipH="1">
            <a:off x="0" y="2925099"/>
            <a:ext cx="2219419" cy="2219420"/>
            <a:chOff x="0" y="12289"/>
            <a:chExt cx="3550" cy="3551"/>
          </a:xfrm>
        </p:grpSpPr>
        <p:sp>
          <p:nvSpPr>
            <p:cNvPr id="131" name="Google Shape;131;p20"/>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32" name="Google Shape;132;p20"/>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33" name="Google Shape;133;p20"/>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2160">
          <p15:clr>
            <a:srgbClr val="FBAE40"/>
          </p15:clr>
        </p15:guide>
        <p15:guide id="4" pos="3870">
          <p15:clr>
            <a:srgbClr val="FBAE40"/>
          </p15:clr>
        </p15:guide>
        <p15:guide id="5" pos="1890">
          <p15:clr>
            <a:srgbClr val="FBAE40"/>
          </p15:clr>
        </p15:guide>
        <p15:guide id="6" pos="3600">
          <p15:clr>
            <a:srgbClr val="FBAE40"/>
          </p15:clr>
        </p15:guide>
        <p15:guide id="7" orient="horz" pos="1170">
          <p15:clr>
            <a:srgbClr val="FBAE40"/>
          </p15:clr>
        </p15:guide>
        <p15:guide id="8" orient="horz" pos="1314">
          <p15:clr>
            <a:srgbClr val="FBAE40"/>
          </p15:clr>
        </p15:guide>
        <p15:guide id="9" orient="horz" pos="936">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eam">
  <p:cSld name="Team">
    <p:bg>
      <p:bgPr>
        <a:solidFill>
          <a:schemeClr val="lt1"/>
        </a:solidFill>
        <a:effectLst/>
      </p:bgPr>
    </p:bg>
    <p:spTree>
      <p:nvGrpSpPr>
        <p:cNvPr id="1" name="Shape 134"/>
        <p:cNvGrpSpPr/>
        <p:nvPr/>
      </p:nvGrpSpPr>
      <p:grpSpPr>
        <a:xfrm>
          <a:off x="0" y="0"/>
          <a:ext cx="0" cy="0"/>
          <a:chOff x="0" y="0"/>
          <a:chExt cx="0" cy="0"/>
        </a:xfrm>
      </p:grpSpPr>
      <p:grpSp>
        <p:nvGrpSpPr>
          <p:cNvPr id="135" name="Google Shape;135;p21"/>
          <p:cNvGrpSpPr/>
          <p:nvPr/>
        </p:nvGrpSpPr>
        <p:grpSpPr>
          <a:xfrm rot="5400000" flipH="1">
            <a:off x="0" y="2925099"/>
            <a:ext cx="2219419" cy="2219420"/>
            <a:chOff x="0" y="12289"/>
            <a:chExt cx="3550" cy="3551"/>
          </a:xfrm>
        </p:grpSpPr>
        <p:sp>
          <p:nvSpPr>
            <p:cNvPr id="136" name="Google Shape;136;p21"/>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37" name="Google Shape;137;p21"/>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38" name="Google Shape;138;p21"/>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139" name="Google Shape;139;p21"/>
          <p:cNvSpPr>
            <a:spLocks noGrp="1"/>
          </p:cNvSpPr>
          <p:nvPr>
            <p:ph type="pic" idx="2"/>
          </p:nvPr>
        </p:nvSpPr>
        <p:spPr>
          <a:xfrm>
            <a:off x="715701" y="1929662"/>
            <a:ext cx="1588684" cy="1527913"/>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140" name="Google Shape;140;p21"/>
          <p:cNvSpPr txBox="1">
            <a:spLocks noGrp="1"/>
          </p:cNvSpPr>
          <p:nvPr>
            <p:ph type="title"/>
          </p:nvPr>
        </p:nvSpPr>
        <p:spPr>
          <a:xfrm>
            <a:off x="723016" y="659297"/>
            <a:ext cx="56492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solidFill>
                  <a:schemeClr val="dk1"/>
                </a:solidFill>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141" name="Google Shape;141;p21"/>
          <p:cNvCxnSpPr/>
          <p:nvPr/>
        </p:nvCxnSpPr>
        <p:spPr>
          <a:xfrm>
            <a:off x="714375" y="1454331"/>
            <a:ext cx="1600200" cy="0"/>
          </a:xfrm>
          <a:prstGeom prst="straightConnector1">
            <a:avLst/>
          </a:prstGeom>
          <a:noFill/>
          <a:ln w="101600" cap="flat" cmpd="sng">
            <a:solidFill>
              <a:schemeClr val="lt1"/>
            </a:solidFill>
            <a:prstDash val="solid"/>
            <a:miter lim="800000"/>
            <a:headEnd type="none" w="sm" len="sm"/>
            <a:tailEnd type="none" w="sm" len="sm"/>
          </a:ln>
        </p:spPr>
      </p:cxnSp>
      <p:sp>
        <p:nvSpPr>
          <p:cNvPr id="142" name="Google Shape;142;p21"/>
          <p:cNvSpPr>
            <a:spLocks noGrp="1"/>
          </p:cNvSpPr>
          <p:nvPr>
            <p:ph type="pic" idx="3"/>
          </p:nvPr>
        </p:nvSpPr>
        <p:spPr>
          <a:xfrm>
            <a:off x="2743710" y="1929662"/>
            <a:ext cx="1588684" cy="1527913"/>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143" name="Google Shape;143;p21"/>
          <p:cNvSpPr txBox="1">
            <a:spLocks noGrp="1"/>
          </p:cNvSpPr>
          <p:nvPr>
            <p:ph type="body" idx="1"/>
          </p:nvPr>
        </p:nvSpPr>
        <p:spPr>
          <a:xfrm>
            <a:off x="714375" y="4044877"/>
            <a:ext cx="1600200"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44" name="Google Shape;144;p21"/>
          <p:cNvSpPr txBox="1">
            <a:spLocks noGrp="1"/>
          </p:cNvSpPr>
          <p:nvPr>
            <p:ph type="body" idx="4"/>
          </p:nvPr>
        </p:nvSpPr>
        <p:spPr>
          <a:xfrm>
            <a:off x="714375" y="3740059"/>
            <a:ext cx="1600200"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b="0" i="0">
                <a:solidFill>
                  <a:schemeClr val="dk1"/>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45" name="Google Shape;145;p21"/>
          <p:cNvSpPr txBox="1">
            <a:spLocks noGrp="1"/>
          </p:cNvSpPr>
          <p:nvPr>
            <p:ph type="body" idx="5"/>
          </p:nvPr>
        </p:nvSpPr>
        <p:spPr>
          <a:xfrm>
            <a:off x="2747282" y="4044877"/>
            <a:ext cx="1596118"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46" name="Google Shape;146;p21"/>
          <p:cNvSpPr txBox="1">
            <a:spLocks noGrp="1"/>
          </p:cNvSpPr>
          <p:nvPr>
            <p:ph type="body" idx="6"/>
          </p:nvPr>
        </p:nvSpPr>
        <p:spPr>
          <a:xfrm>
            <a:off x="2747282" y="3740059"/>
            <a:ext cx="1596118"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b="0" i="0">
                <a:solidFill>
                  <a:schemeClr val="dk1"/>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47" name="Google Shape;147;p21"/>
          <p:cNvSpPr txBox="1">
            <a:spLocks noGrp="1"/>
          </p:cNvSpPr>
          <p:nvPr>
            <p:ph type="body" idx="7"/>
          </p:nvPr>
        </p:nvSpPr>
        <p:spPr>
          <a:xfrm>
            <a:off x="4775290" y="4044877"/>
            <a:ext cx="1596934"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48" name="Google Shape;148;p21"/>
          <p:cNvSpPr txBox="1">
            <a:spLocks noGrp="1"/>
          </p:cNvSpPr>
          <p:nvPr>
            <p:ph type="body" idx="8"/>
          </p:nvPr>
        </p:nvSpPr>
        <p:spPr>
          <a:xfrm>
            <a:off x="4775290" y="3740059"/>
            <a:ext cx="1596934"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b="0" i="0">
                <a:solidFill>
                  <a:schemeClr val="dk1"/>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49" name="Google Shape;149;p21"/>
          <p:cNvSpPr txBox="1">
            <a:spLocks noGrp="1"/>
          </p:cNvSpPr>
          <p:nvPr>
            <p:ph type="body" idx="9"/>
          </p:nvPr>
        </p:nvSpPr>
        <p:spPr>
          <a:xfrm>
            <a:off x="6832690" y="4044877"/>
            <a:ext cx="1596934"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50" name="Google Shape;150;p21"/>
          <p:cNvSpPr txBox="1">
            <a:spLocks noGrp="1"/>
          </p:cNvSpPr>
          <p:nvPr>
            <p:ph type="body" idx="13"/>
          </p:nvPr>
        </p:nvSpPr>
        <p:spPr>
          <a:xfrm>
            <a:off x="6832690" y="3740059"/>
            <a:ext cx="1596934"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b="0" i="0">
                <a:solidFill>
                  <a:schemeClr val="dk1"/>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grpSp>
        <p:nvGrpSpPr>
          <p:cNvPr id="151" name="Google Shape;151;p21"/>
          <p:cNvGrpSpPr/>
          <p:nvPr/>
        </p:nvGrpSpPr>
        <p:grpSpPr>
          <a:xfrm>
            <a:off x="4772025" y="0"/>
            <a:ext cx="4371974" cy="2426702"/>
            <a:chOff x="5612972" y="1"/>
            <a:chExt cx="6615961" cy="3672246"/>
          </a:xfrm>
        </p:grpSpPr>
        <p:sp>
          <p:nvSpPr>
            <p:cNvPr id="152" name="Google Shape;152;p21"/>
            <p:cNvSpPr/>
            <p:nvPr/>
          </p:nvSpPr>
          <p:spPr>
            <a:xfrm>
              <a:off x="5612972" y="1"/>
              <a:ext cx="4408998" cy="3672246"/>
            </a:xfrm>
            <a:custGeom>
              <a:avLst/>
              <a:gdLst/>
              <a:ahLst/>
              <a:cxnLst/>
              <a:rect l="l" t="t" r="r" b="b"/>
              <a:pathLst>
                <a:path w="3578" h="2980" extrusionOk="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53" name="Google Shape;153;p21"/>
            <p:cNvSpPr/>
            <p:nvPr/>
          </p:nvSpPr>
          <p:spPr>
            <a:xfrm>
              <a:off x="6341233" y="1463970"/>
              <a:ext cx="2208196" cy="2208277"/>
            </a:xfrm>
            <a:custGeom>
              <a:avLst/>
              <a:gdLst/>
              <a:ahLst/>
              <a:cxnLst/>
              <a:rect l="l" t="t" r="r" b="b"/>
              <a:pathLst>
                <a:path w="1792" h="1792" extrusionOk="0">
                  <a:moveTo>
                    <a:pt x="597" y="0"/>
                  </a:moveTo>
                  <a:lnTo>
                    <a:pt x="0" y="598"/>
                  </a:lnTo>
                  <a:lnTo>
                    <a:pt x="1195" y="1792"/>
                  </a:lnTo>
                  <a:lnTo>
                    <a:pt x="1792" y="1195"/>
                  </a:lnTo>
                  <a:lnTo>
                    <a:pt x="597"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54" name="Google Shape;154;p21"/>
            <p:cNvSpPr/>
            <p:nvPr/>
          </p:nvSpPr>
          <p:spPr>
            <a:xfrm>
              <a:off x="8555590" y="1"/>
              <a:ext cx="1457754" cy="729520"/>
            </a:xfrm>
            <a:custGeom>
              <a:avLst/>
              <a:gdLst/>
              <a:ahLst/>
              <a:cxnLst/>
              <a:rect l="l" t="t" r="r" b="b"/>
              <a:pathLst>
                <a:path w="1183" h="592" extrusionOk="0">
                  <a:moveTo>
                    <a:pt x="1183" y="0"/>
                  </a:moveTo>
                  <a:lnTo>
                    <a:pt x="0" y="0"/>
                  </a:lnTo>
                  <a:lnTo>
                    <a:pt x="591" y="591"/>
                  </a:lnTo>
                  <a:lnTo>
                    <a:pt x="1183" y="0"/>
                  </a:lnTo>
                  <a:close/>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55" name="Google Shape;155;p21"/>
            <p:cNvSpPr/>
            <p:nvPr/>
          </p:nvSpPr>
          <p:spPr>
            <a:xfrm>
              <a:off x="7076887" y="728289"/>
              <a:ext cx="2208196" cy="2208277"/>
            </a:xfrm>
            <a:custGeom>
              <a:avLst/>
              <a:gdLst/>
              <a:ahLst/>
              <a:cxnLst/>
              <a:rect l="l" t="t" r="r" b="b"/>
              <a:pathLst>
                <a:path w="1792" h="1792" extrusionOk="0">
                  <a:moveTo>
                    <a:pt x="598" y="0"/>
                  </a:moveTo>
                  <a:lnTo>
                    <a:pt x="0" y="597"/>
                  </a:lnTo>
                  <a:lnTo>
                    <a:pt x="1195" y="1792"/>
                  </a:lnTo>
                  <a:lnTo>
                    <a:pt x="1792" y="1195"/>
                  </a:lnTo>
                  <a:lnTo>
                    <a:pt x="598"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56" name="Google Shape;156;p21"/>
            <p:cNvSpPr/>
            <p:nvPr/>
          </p:nvSpPr>
          <p:spPr>
            <a:xfrm>
              <a:off x="9285083" y="728289"/>
              <a:ext cx="2943850" cy="2943958"/>
            </a:xfrm>
            <a:custGeom>
              <a:avLst/>
              <a:gdLst/>
              <a:ahLst/>
              <a:cxnLst/>
              <a:rect l="l" t="t" r="r" b="b"/>
              <a:pathLst>
                <a:path w="2389" h="2389" extrusionOk="0">
                  <a:moveTo>
                    <a:pt x="2389" y="1195"/>
                  </a:moveTo>
                  <a:lnTo>
                    <a:pt x="1194" y="0"/>
                  </a:lnTo>
                  <a:lnTo>
                    <a:pt x="0" y="1195"/>
                  </a:lnTo>
                  <a:lnTo>
                    <a:pt x="1194" y="2389"/>
                  </a:lnTo>
                  <a:lnTo>
                    <a:pt x="2389" y="1195"/>
                  </a:lnTo>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157" name="Google Shape;157;p21"/>
          <p:cNvSpPr>
            <a:spLocks noGrp="1"/>
          </p:cNvSpPr>
          <p:nvPr>
            <p:ph type="pic" idx="14"/>
          </p:nvPr>
        </p:nvSpPr>
        <p:spPr>
          <a:xfrm>
            <a:off x="4771719" y="1929662"/>
            <a:ext cx="1588684" cy="1527913"/>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158" name="Google Shape;158;p21"/>
          <p:cNvSpPr>
            <a:spLocks noGrp="1"/>
          </p:cNvSpPr>
          <p:nvPr>
            <p:ph type="pic" idx="15"/>
          </p:nvPr>
        </p:nvSpPr>
        <p:spPr>
          <a:xfrm>
            <a:off x="6834017" y="1929662"/>
            <a:ext cx="1588684" cy="1527913"/>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159" name="Google Shape;159;p21"/>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60" name="Google Shape;160;p21"/>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61" name="Google Shape;161;p21"/>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1728">
          <p15:clr>
            <a:srgbClr val="FBAE40"/>
          </p15:clr>
        </p15:guide>
        <p15:guide id="4" pos="3006">
          <p15:clr>
            <a:srgbClr val="FBAE40"/>
          </p15:clr>
        </p15:guide>
        <p15:guide id="5" pos="1458">
          <p15:clr>
            <a:srgbClr val="FBAE40"/>
          </p15:clr>
        </p15:guide>
        <p15:guide id="6" pos="2736">
          <p15:clr>
            <a:srgbClr val="FBAE40"/>
          </p15:clr>
        </p15:guide>
        <p15:guide id="7" orient="horz" pos="1044">
          <p15:clr>
            <a:srgbClr val="FBAE40"/>
          </p15:clr>
        </p15:guide>
        <p15:guide id="8" orient="horz" pos="414">
          <p15:clr>
            <a:srgbClr val="FBAE40"/>
          </p15:clr>
        </p15:guide>
        <p15:guide id="9" orient="horz" pos="918">
          <p15:clr>
            <a:srgbClr val="FBAE40"/>
          </p15:clr>
        </p15:guide>
        <p15:guide id="10" pos="4014">
          <p15:clr>
            <a:srgbClr val="FBAE40"/>
          </p15:clr>
        </p15:guide>
        <p15:guide id="11" pos="4302">
          <p15:clr>
            <a:srgbClr val="FBAE40"/>
          </p15:clr>
        </p15:guide>
        <p15:guide id="12" orient="horz" pos="2178">
          <p15:clr>
            <a:srgbClr val="FBAE40"/>
          </p15:clr>
        </p15:guide>
        <p15:guide id="13" orient="horz" pos="120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meline ">
  <p:cSld name="Timeline ">
    <p:bg>
      <p:bgPr>
        <a:solidFill>
          <a:schemeClr val="lt1"/>
        </a:solidFill>
        <a:effectLst/>
      </p:bgPr>
    </p:bg>
    <p:spTree>
      <p:nvGrpSpPr>
        <p:cNvPr id="1" name="Shape 162"/>
        <p:cNvGrpSpPr/>
        <p:nvPr/>
      </p:nvGrpSpPr>
      <p:grpSpPr>
        <a:xfrm>
          <a:off x="0" y="0"/>
          <a:ext cx="0" cy="0"/>
          <a:chOff x="0" y="0"/>
          <a:chExt cx="0" cy="0"/>
        </a:xfrm>
      </p:grpSpPr>
      <p:cxnSp>
        <p:nvCxnSpPr>
          <p:cNvPr id="163" name="Google Shape;163;p22"/>
          <p:cNvCxnSpPr/>
          <p:nvPr/>
        </p:nvCxnSpPr>
        <p:spPr>
          <a:xfrm flipH="1">
            <a:off x="784469" y="1660337"/>
            <a:ext cx="1602" cy="1371600"/>
          </a:xfrm>
          <a:prstGeom prst="straightConnector1">
            <a:avLst/>
          </a:prstGeom>
          <a:noFill/>
          <a:ln w="165100" cap="flat" cmpd="sng">
            <a:solidFill>
              <a:schemeClr val="accent6"/>
            </a:solidFill>
            <a:prstDash val="solid"/>
            <a:miter lim="800000"/>
            <a:headEnd type="none" w="sm" len="sm"/>
            <a:tailEnd type="none" w="sm" len="sm"/>
          </a:ln>
        </p:spPr>
      </p:cxnSp>
      <p:cxnSp>
        <p:nvCxnSpPr>
          <p:cNvPr id="164" name="Google Shape;164;p22"/>
          <p:cNvCxnSpPr/>
          <p:nvPr/>
        </p:nvCxnSpPr>
        <p:spPr>
          <a:xfrm flipH="1">
            <a:off x="4635370" y="1660337"/>
            <a:ext cx="8326" cy="1371600"/>
          </a:xfrm>
          <a:prstGeom prst="straightConnector1">
            <a:avLst/>
          </a:prstGeom>
          <a:noFill/>
          <a:ln w="165100" cap="flat" cmpd="sng">
            <a:solidFill>
              <a:schemeClr val="accent6"/>
            </a:solidFill>
            <a:prstDash val="solid"/>
            <a:miter lim="800000"/>
            <a:headEnd type="none" w="sm" len="sm"/>
            <a:tailEnd type="none" w="sm" len="sm"/>
          </a:ln>
        </p:spPr>
      </p:cxnSp>
      <p:cxnSp>
        <p:nvCxnSpPr>
          <p:cNvPr id="165" name="Google Shape;165;p22"/>
          <p:cNvCxnSpPr/>
          <p:nvPr/>
        </p:nvCxnSpPr>
        <p:spPr>
          <a:xfrm flipH="1">
            <a:off x="6559218" y="2928534"/>
            <a:ext cx="1602" cy="1371600"/>
          </a:xfrm>
          <a:prstGeom prst="straightConnector1">
            <a:avLst/>
          </a:prstGeom>
          <a:noFill/>
          <a:ln w="165100" cap="flat" cmpd="sng">
            <a:solidFill>
              <a:schemeClr val="accent6"/>
            </a:solidFill>
            <a:prstDash val="solid"/>
            <a:miter lim="800000"/>
            <a:headEnd type="none" w="sm" len="sm"/>
            <a:tailEnd type="none" w="sm" len="sm"/>
          </a:ln>
        </p:spPr>
      </p:cxnSp>
      <p:cxnSp>
        <p:nvCxnSpPr>
          <p:cNvPr id="166" name="Google Shape;166;p22"/>
          <p:cNvCxnSpPr/>
          <p:nvPr/>
        </p:nvCxnSpPr>
        <p:spPr>
          <a:xfrm flipH="1">
            <a:off x="2708317" y="2921956"/>
            <a:ext cx="1602" cy="1371600"/>
          </a:xfrm>
          <a:prstGeom prst="straightConnector1">
            <a:avLst/>
          </a:prstGeom>
          <a:noFill/>
          <a:ln w="165100" cap="flat" cmpd="sng">
            <a:solidFill>
              <a:schemeClr val="accent6"/>
            </a:solidFill>
            <a:prstDash val="solid"/>
            <a:miter lim="800000"/>
            <a:headEnd type="none" w="sm" len="sm"/>
            <a:tailEnd type="none" w="sm" len="sm"/>
          </a:ln>
        </p:spPr>
      </p:cxnSp>
      <p:sp>
        <p:nvSpPr>
          <p:cNvPr id="167" name="Google Shape;167;p22"/>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solidFill>
                  <a:schemeClr val="dk1"/>
                </a:solidFill>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68" name="Google Shape;168;p22"/>
          <p:cNvSpPr txBox="1">
            <a:spLocks noGrp="1"/>
          </p:cNvSpPr>
          <p:nvPr>
            <p:ph type="body" idx="1"/>
          </p:nvPr>
        </p:nvSpPr>
        <p:spPr>
          <a:xfrm>
            <a:off x="972716" y="2201142"/>
            <a:ext cx="1600200"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69" name="Google Shape;169;p22"/>
          <p:cNvSpPr txBox="1">
            <a:spLocks noGrp="1"/>
          </p:cNvSpPr>
          <p:nvPr>
            <p:ph type="body" idx="2"/>
          </p:nvPr>
        </p:nvSpPr>
        <p:spPr>
          <a:xfrm>
            <a:off x="972716" y="1926514"/>
            <a:ext cx="1600200"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b="0" i="0">
                <a:solidFill>
                  <a:schemeClr val="dk1"/>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70" name="Google Shape;170;p22"/>
          <p:cNvSpPr txBox="1">
            <a:spLocks noGrp="1"/>
          </p:cNvSpPr>
          <p:nvPr>
            <p:ph type="body" idx="3"/>
          </p:nvPr>
        </p:nvSpPr>
        <p:spPr>
          <a:xfrm>
            <a:off x="2923349" y="3815496"/>
            <a:ext cx="1600200"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71" name="Google Shape;171;p22"/>
          <p:cNvSpPr txBox="1">
            <a:spLocks noGrp="1"/>
          </p:cNvSpPr>
          <p:nvPr>
            <p:ph type="body" idx="4"/>
          </p:nvPr>
        </p:nvSpPr>
        <p:spPr>
          <a:xfrm>
            <a:off x="2923349" y="3526431"/>
            <a:ext cx="1600200"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72" name="Google Shape;172;p22"/>
          <p:cNvSpPr txBox="1">
            <a:spLocks noGrp="1"/>
          </p:cNvSpPr>
          <p:nvPr>
            <p:ph type="body" idx="5"/>
          </p:nvPr>
        </p:nvSpPr>
        <p:spPr>
          <a:xfrm>
            <a:off x="6751283" y="3815496"/>
            <a:ext cx="1600200"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73" name="Google Shape;173;p22"/>
          <p:cNvSpPr txBox="1">
            <a:spLocks noGrp="1"/>
          </p:cNvSpPr>
          <p:nvPr>
            <p:ph type="body" idx="6"/>
          </p:nvPr>
        </p:nvSpPr>
        <p:spPr>
          <a:xfrm>
            <a:off x="6751283" y="3526431"/>
            <a:ext cx="1600200"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74" name="Google Shape;174;p22"/>
          <p:cNvSpPr txBox="1">
            <a:spLocks noGrp="1"/>
          </p:cNvSpPr>
          <p:nvPr>
            <p:ph type="body" idx="7"/>
          </p:nvPr>
        </p:nvSpPr>
        <p:spPr>
          <a:xfrm>
            <a:off x="4828607" y="2201142"/>
            <a:ext cx="1600200" cy="276999"/>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800"/>
              </a:spcBef>
              <a:spcAft>
                <a:spcPts val="0"/>
              </a:spcAft>
              <a:buClr>
                <a:schemeClr val="dk1"/>
              </a:buClr>
              <a:buSzPts val="1100"/>
              <a:buNone/>
              <a:defRPr sz="1100" b="0" i="0">
                <a:solidFill>
                  <a:schemeClr val="dk1"/>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75" name="Google Shape;175;p22"/>
          <p:cNvSpPr txBox="1">
            <a:spLocks noGrp="1"/>
          </p:cNvSpPr>
          <p:nvPr>
            <p:ph type="body" idx="8"/>
          </p:nvPr>
        </p:nvSpPr>
        <p:spPr>
          <a:xfrm>
            <a:off x="4828607" y="1926514"/>
            <a:ext cx="1600200" cy="154378"/>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300"/>
              </a:spcBef>
              <a:spcAft>
                <a:spcPts val="0"/>
              </a:spcAft>
              <a:buClr>
                <a:schemeClr val="dk1"/>
              </a:buClr>
              <a:buSzPts val="1400"/>
              <a:buNone/>
              <a:defRPr sz="1400" b="0" i="0">
                <a:solidFill>
                  <a:schemeClr val="dk1"/>
                </a:solidFill>
                <a:latin typeface="Franklin Gothic"/>
                <a:ea typeface="Franklin Gothic"/>
                <a:cs typeface="Franklin Gothic"/>
                <a:sym typeface="Franklin Gothic"/>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176" name="Google Shape;176;p22"/>
          <p:cNvCxnSpPr/>
          <p:nvPr/>
        </p:nvCxnSpPr>
        <p:spPr>
          <a:xfrm>
            <a:off x="725767" y="2976585"/>
            <a:ext cx="7706608" cy="0"/>
          </a:xfrm>
          <a:prstGeom prst="straightConnector1">
            <a:avLst/>
          </a:prstGeom>
          <a:noFill/>
          <a:ln w="165100" cap="flat" cmpd="sng">
            <a:solidFill>
              <a:schemeClr val="accent3"/>
            </a:solidFill>
            <a:prstDash val="solid"/>
            <a:miter lim="800000"/>
            <a:headEnd type="none" w="sm" len="sm"/>
            <a:tailEnd type="none" w="sm" len="sm"/>
          </a:ln>
        </p:spPr>
      </p:cxnSp>
      <p:sp>
        <p:nvSpPr>
          <p:cNvPr id="177" name="Google Shape;177;p22"/>
          <p:cNvSpPr/>
          <p:nvPr/>
        </p:nvSpPr>
        <p:spPr>
          <a:xfrm>
            <a:off x="723242" y="2912431"/>
            <a:ext cx="122453" cy="122453"/>
          </a:xfrm>
          <a:prstGeom prst="rect">
            <a:avLst/>
          </a:prstGeom>
          <a:solidFill>
            <a:schemeClr val="lt2"/>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78" name="Google Shape;178;p22"/>
          <p:cNvSpPr/>
          <p:nvPr/>
        </p:nvSpPr>
        <p:spPr>
          <a:xfrm>
            <a:off x="2648692" y="2919009"/>
            <a:ext cx="122453" cy="122453"/>
          </a:xfrm>
          <a:prstGeom prst="rect">
            <a:avLst/>
          </a:prstGeom>
          <a:solidFill>
            <a:schemeClr val="lt2"/>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79" name="Google Shape;179;p22"/>
          <p:cNvSpPr/>
          <p:nvPr/>
        </p:nvSpPr>
        <p:spPr>
          <a:xfrm>
            <a:off x="4574143" y="2912431"/>
            <a:ext cx="122453" cy="122453"/>
          </a:xfrm>
          <a:prstGeom prst="rect">
            <a:avLst/>
          </a:prstGeom>
          <a:solidFill>
            <a:schemeClr val="lt2"/>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80" name="Google Shape;180;p22"/>
          <p:cNvSpPr/>
          <p:nvPr/>
        </p:nvSpPr>
        <p:spPr>
          <a:xfrm>
            <a:off x="6499593" y="2919009"/>
            <a:ext cx="122453" cy="122453"/>
          </a:xfrm>
          <a:prstGeom prst="rect">
            <a:avLst/>
          </a:prstGeom>
          <a:solidFill>
            <a:schemeClr val="lt2"/>
          </a:solidFill>
          <a:ln>
            <a:noFill/>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81" name="Google Shape;181;p22"/>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82" name="Google Shape;182;p22"/>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83" name="Google Shape;183;p22"/>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2160">
          <p15:clr>
            <a:srgbClr val="FBAE40"/>
          </p15:clr>
        </p15:guide>
        <p15:guide id="4" pos="3870">
          <p15:clr>
            <a:srgbClr val="FBAE40"/>
          </p15:clr>
        </p15:guide>
        <p15:guide id="5" pos="1890">
          <p15:clr>
            <a:srgbClr val="FBAE40"/>
          </p15:clr>
        </p15:guide>
        <p15:guide id="6" pos="3600">
          <p15:clr>
            <a:srgbClr val="FBAE40"/>
          </p15:clr>
        </p15:guide>
        <p15:guide id="7" orient="horz" pos="918">
          <p15:clr>
            <a:srgbClr val="FBAE40"/>
          </p15:clr>
        </p15:guide>
        <p15:guide id="8" orient="horz" pos="2826">
          <p15:clr>
            <a:srgbClr val="FBAE40"/>
          </p15:clr>
        </p15:guide>
        <p15:guide id="9" orient="horz" pos="414">
          <p15:clr>
            <a:srgbClr val="FBAE40"/>
          </p15:clr>
        </p15:guide>
        <p15:guide id="10" orient="horz" pos="1134">
          <p15:clr>
            <a:srgbClr val="FBAE40"/>
          </p15:clr>
        </p15:guide>
        <p15:guide id="11" orient="horz" pos="2124">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 Col">
  <p:cSld name="2 Col">
    <p:bg>
      <p:bgPr>
        <a:solidFill>
          <a:schemeClr val="lt1"/>
        </a:solidFill>
        <a:effectLst/>
      </p:bgPr>
    </p:bg>
    <p:spTree>
      <p:nvGrpSpPr>
        <p:cNvPr id="1" name="Shape 184"/>
        <p:cNvGrpSpPr/>
        <p:nvPr/>
      </p:nvGrpSpPr>
      <p:grpSpPr>
        <a:xfrm>
          <a:off x="0" y="0"/>
          <a:ext cx="0" cy="0"/>
          <a:chOff x="0" y="0"/>
          <a:chExt cx="0" cy="0"/>
        </a:xfrm>
      </p:grpSpPr>
      <p:grpSp>
        <p:nvGrpSpPr>
          <p:cNvPr id="185" name="Google Shape;185;p23"/>
          <p:cNvGrpSpPr/>
          <p:nvPr/>
        </p:nvGrpSpPr>
        <p:grpSpPr>
          <a:xfrm rot="5400000" flipH="1">
            <a:off x="0" y="2925099"/>
            <a:ext cx="2219419" cy="2219420"/>
            <a:chOff x="0" y="12289"/>
            <a:chExt cx="3550" cy="3551"/>
          </a:xfrm>
        </p:grpSpPr>
        <p:sp>
          <p:nvSpPr>
            <p:cNvPr id="186" name="Google Shape;186;p23"/>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87" name="Google Shape;187;p23"/>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188" name="Google Shape;188;p23"/>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189" name="Google Shape;189;p23"/>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190" name="Google Shape;190;p23"/>
          <p:cNvCxnSpPr/>
          <p:nvPr/>
        </p:nvCxnSpPr>
        <p:spPr>
          <a:xfrm>
            <a:off x="714375"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191" name="Google Shape;191;p23"/>
          <p:cNvSpPr txBox="1">
            <a:spLocks noGrp="1"/>
          </p:cNvSpPr>
          <p:nvPr>
            <p:ph type="body" idx="1"/>
          </p:nvPr>
        </p:nvSpPr>
        <p:spPr>
          <a:xfrm>
            <a:off x="723017" y="1725738"/>
            <a:ext cx="3620384" cy="303162"/>
          </a:xfrm>
          <a:prstGeom prst="rect">
            <a:avLst/>
          </a:prstGeom>
          <a:noFill/>
          <a:ln>
            <a:noFill/>
          </a:ln>
        </p:spPr>
        <p:txBody>
          <a:bodyPr spcFirstLastPara="1" wrap="square" lIns="0" tIns="0" rIns="0" bIns="0" anchor="t" anchorCtr="0">
            <a:normAutofit/>
          </a:bodyPr>
          <a:lstStyle>
            <a:lvl1pPr marL="457200" lvl="0" indent="-228600" algn="l">
              <a:lnSpc>
                <a:spcPct val="90000"/>
              </a:lnSpc>
              <a:spcBef>
                <a:spcPts val="8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92" name="Google Shape;192;p23"/>
          <p:cNvSpPr txBox="1">
            <a:spLocks noGrp="1"/>
          </p:cNvSpPr>
          <p:nvPr>
            <p:ph type="body" idx="2"/>
          </p:nvPr>
        </p:nvSpPr>
        <p:spPr>
          <a:xfrm>
            <a:off x="4772025" y="1725738"/>
            <a:ext cx="3573622" cy="303162"/>
          </a:xfrm>
          <a:prstGeom prst="rect">
            <a:avLst/>
          </a:prstGeom>
          <a:noFill/>
          <a:ln>
            <a:noFill/>
          </a:ln>
        </p:spPr>
        <p:txBody>
          <a:bodyPr spcFirstLastPara="1" wrap="square" lIns="0" tIns="0" rIns="0" bIns="0" anchor="t" anchorCtr="0">
            <a:normAutofit/>
          </a:bodyPr>
          <a:lstStyle>
            <a:lvl1pPr marL="457200" lvl="0" indent="-228600" algn="l">
              <a:lnSpc>
                <a:spcPct val="90000"/>
              </a:lnSpc>
              <a:spcBef>
                <a:spcPts val="800"/>
              </a:spcBef>
              <a:spcAft>
                <a:spcPts val="0"/>
              </a:spcAft>
              <a:buClr>
                <a:schemeClr val="lt2"/>
              </a:buClr>
              <a:buSzPts val="1400"/>
              <a:buNone/>
              <a:defRPr sz="1400" b="0" i="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193" name="Google Shape;193;p23"/>
          <p:cNvSpPr txBox="1">
            <a:spLocks noGrp="1"/>
          </p:cNvSpPr>
          <p:nvPr>
            <p:ph type="body" idx="3"/>
          </p:nvPr>
        </p:nvSpPr>
        <p:spPr>
          <a:xfrm>
            <a:off x="723017" y="2099360"/>
            <a:ext cx="3620384" cy="1456604"/>
          </a:xfrm>
          <a:prstGeom prst="rect">
            <a:avLst/>
          </a:prstGeom>
          <a:noFill/>
          <a:ln>
            <a:noFill/>
          </a:ln>
        </p:spPr>
        <p:txBody>
          <a:bodyPr spcFirstLastPara="1" wrap="square" lIns="0" tIns="0" rIns="0" bIns="0" anchor="t" anchorCtr="0">
            <a:normAutofit/>
          </a:bodyPr>
          <a:lstStyle>
            <a:lvl1pPr marL="457200" lvl="0" indent="-304800" algn="l">
              <a:lnSpc>
                <a:spcPct val="100000"/>
              </a:lnSpc>
              <a:spcBef>
                <a:spcPts val="800"/>
              </a:spcBef>
              <a:spcAft>
                <a:spcPts val="0"/>
              </a:spcAft>
              <a:buClr>
                <a:schemeClr val="dk1"/>
              </a:buClr>
              <a:buSzPts val="1200"/>
              <a:buFont typeface="Noto Sans Symbols"/>
              <a:buChar char="▪"/>
              <a:defRPr sz="1200">
                <a:latin typeface="Libre Franklin"/>
                <a:ea typeface="Libre Franklin"/>
                <a:cs typeface="Libre Franklin"/>
                <a:sym typeface="Libre Franklin"/>
              </a:defRPr>
            </a:lvl1pPr>
            <a:lvl2pPr marL="914400" lvl="1" indent="-304800" algn="l">
              <a:lnSpc>
                <a:spcPct val="90000"/>
              </a:lnSpc>
              <a:spcBef>
                <a:spcPts val="400"/>
              </a:spcBef>
              <a:spcAft>
                <a:spcPts val="0"/>
              </a:spcAft>
              <a:buClr>
                <a:schemeClr val="dk1"/>
              </a:buClr>
              <a:buSzPts val="1200"/>
              <a:buChar char="•"/>
              <a:defRPr sz="1200"/>
            </a:lvl2pPr>
            <a:lvl3pPr marL="1371600" lvl="2" indent="-304800" algn="l">
              <a:lnSpc>
                <a:spcPct val="90000"/>
              </a:lnSpc>
              <a:spcBef>
                <a:spcPts val="400"/>
              </a:spcBef>
              <a:spcAft>
                <a:spcPts val="0"/>
              </a:spcAft>
              <a:buClr>
                <a:schemeClr val="dk1"/>
              </a:buClr>
              <a:buSzPts val="1200"/>
              <a:buChar char="•"/>
              <a:defRPr sz="1200"/>
            </a:lvl3pPr>
            <a:lvl4pPr marL="1828800" lvl="3" indent="-304800" algn="l">
              <a:lnSpc>
                <a:spcPct val="90000"/>
              </a:lnSpc>
              <a:spcBef>
                <a:spcPts val="400"/>
              </a:spcBef>
              <a:spcAft>
                <a:spcPts val="0"/>
              </a:spcAft>
              <a:buClr>
                <a:schemeClr val="dk1"/>
              </a:buClr>
              <a:buSzPts val="1200"/>
              <a:buChar char="•"/>
              <a:defRPr sz="1200"/>
            </a:lvl4pPr>
            <a:lvl5pPr marL="2286000" lvl="4" indent="-304800" algn="l">
              <a:lnSpc>
                <a:spcPct val="90000"/>
              </a:lnSpc>
              <a:spcBef>
                <a:spcPts val="400"/>
              </a:spcBef>
              <a:spcAft>
                <a:spcPts val="0"/>
              </a:spcAft>
              <a:buClr>
                <a:schemeClr val="dk1"/>
              </a:buClr>
              <a:buSzPts val="1200"/>
              <a:buChar char="•"/>
              <a:defRPr sz="12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194" name="Google Shape;194;p23"/>
          <p:cNvSpPr txBox="1">
            <a:spLocks noGrp="1"/>
          </p:cNvSpPr>
          <p:nvPr>
            <p:ph type="body" idx="4"/>
          </p:nvPr>
        </p:nvSpPr>
        <p:spPr>
          <a:xfrm>
            <a:off x="4772025" y="2099360"/>
            <a:ext cx="3567181" cy="1456604"/>
          </a:xfrm>
          <a:prstGeom prst="rect">
            <a:avLst/>
          </a:prstGeom>
          <a:noFill/>
          <a:ln>
            <a:noFill/>
          </a:ln>
        </p:spPr>
        <p:txBody>
          <a:bodyPr spcFirstLastPara="1" wrap="square" lIns="0" tIns="0" rIns="0" bIns="0" anchor="t" anchorCtr="0">
            <a:normAutofit/>
          </a:bodyPr>
          <a:lstStyle>
            <a:lvl1pPr marL="457200" lvl="0" indent="-304800" algn="l">
              <a:lnSpc>
                <a:spcPct val="100000"/>
              </a:lnSpc>
              <a:spcBef>
                <a:spcPts val="800"/>
              </a:spcBef>
              <a:spcAft>
                <a:spcPts val="0"/>
              </a:spcAft>
              <a:buClr>
                <a:schemeClr val="dk1"/>
              </a:buClr>
              <a:buSzPts val="1200"/>
              <a:buFont typeface="Noto Sans Symbols"/>
              <a:buChar char="▪"/>
              <a:defRPr sz="1200">
                <a:latin typeface="Libre Franklin"/>
                <a:ea typeface="Libre Franklin"/>
                <a:cs typeface="Libre Franklin"/>
                <a:sym typeface="Libre Franklin"/>
              </a:defRPr>
            </a:lvl1pPr>
            <a:lvl2pPr marL="914400" lvl="1" indent="-304800" algn="l">
              <a:lnSpc>
                <a:spcPct val="90000"/>
              </a:lnSpc>
              <a:spcBef>
                <a:spcPts val="400"/>
              </a:spcBef>
              <a:spcAft>
                <a:spcPts val="0"/>
              </a:spcAft>
              <a:buClr>
                <a:schemeClr val="dk1"/>
              </a:buClr>
              <a:buSzPts val="1200"/>
              <a:buChar char="•"/>
              <a:defRPr sz="1200"/>
            </a:lvl2pPr>
            <a:lvl3pPr marL="1371600" lvl="2" indent="-304800" algn="l">
              <a:lnSpc>
                <a:spcPct val="90000"/>
              </a:lnSpc>
              <a:spcBef>
                <a:spcPts val="400"/>
              </a:spcBef>
              <a:spcAft>
                <a:spcPts val="0"/>
              </a:spcAft>
              <a:buClr>
                <a:schemeClr val="dk1"/>
              </a:buClr>
              <a:buSzPts val="1200"/>
              <a:buChar char="•"/>
              <a:defRPr sz="1200"/>
            </a:lvl3pPr>
            <a:lvl4pPr marL="1828800" lvl="3" indent="-304800" algn="l">
              <a:lnSpc>
                <a:spcPct val="90000"/>
              </a:lnSpc>
              <a:spcBef>
                <a:spcPts val="400"/>
              </a:spcBef>
              <a:spcAft>
                <a:spcPts val="0"/>
              </a:spcAft>
              <a:buClr>
                <a:schemeClr val="dk1"/>
              </a:buClr>
              <a:buSzPts val="1200"/>
              <a:buChar char="•"/>
              <a:defRPr sz="1200"/>
            </a:lvl4pPr>
            <a:lvl5pPr marL="2286000" lvl="4" indent="-304800" algn="l">
              <a:lnSpc>
                <a:spcPct val="90000"/>
              </a:lnSpc>
              <a:spcBef>
                <a:spcPts val="400"/>
              </a:spcBef>
              <a:spcAft>
                <a:spcPts val="0"/>
              </a:spcAft>
              <a:buClr>
                <a:schemeClr val="dk1"/>
              </a:buClr>
              <a:buSzPts val="1200"/>
              <a:buChar char="•"/>
              <a:defRPr sz="12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195" name="Google Shape;195;p23"/>
          <p:cNvCxnSpPr/>
          <p:nvPr/>
        </p:nvCxnSpPr>
        <p:spPr>
          <a:xfrm>
            <a:off x="4772025"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196" name="Google Shape;196;p23"/>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97" name="Google Shape;197;p23"/>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98" name="Google Shape;198;p23"/>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1728">
          <p15:clr>
            <a:srgbClr val="FBAE40"/>
          </p15:clr>
        </p15:guide>
        <p15:guide id="4" pos="4302">
          <p15:clr>
            <a:srgbClr val="FBAE40"/>
          </p15:clr>
        </p15:guide>
        <p15:guide id="5" pos="1458">
          <p15:clr>
            <a:srgbClr val="FBAE40"/>
          </p15:clr>
        </p15:guide>
        <p15:guide id="6" pos="3006">
          <p15:clr>
            <a:srgbClr val="FBAE40"/>
          </p15:clr>
        </p15:guide>
        <p15:guide id="7" orient="horz" pos="918">
          <p15:clr>
            <a:srgbClr val="FBAE40"/>
          </p15:clr>
        </p15:guide>
        <p15:guide id="8" orient="horz" pos="1080">
          <p15:clr>
            <a:srgbClr val="FBAE40"/>
          </p15:clr>
        </p15:guide>
        <p15:guide id="9" orient="horz" pos="414">
          <p15:clr>
            <a:srgbClr val="FBAE40"/>
          </p15:clr>
        </p15:guide>
        <p15:guide id="10" pos="4014">
          <p15:clr>
            <a:srgbClr val="FBAE40"/>
          </p15:clr>
        </p15:guide>
        <p15:guide id="11" pos="2736">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 col">
  <p:cSld name="3 col">
    <p:bg>
      <p:bgPr>
        <a:solidFill>
          <a:schemeClr val="lt1"/>
        </a:solidFill>
        <a:effectLst/>
      </p:bgPr>
    </p:bg>
    <p:spTree>
      <p:nvGrpSpPr>
        <p:cNvPr id="1" name="Shape 199"/>
        <p:cNvGrpSpPr/>
        <p:nvPr/>
      </p:nvGrpSpPr>
      <p:grpSpPr>
        <a:xfrm>
          <a:off x="0" y="0"/>
          <a:ext cx="0" cy="0"/>
          <a:chOff x="0" y="0"/>
          <a:chExt cx="0" cy="0"/>
        </a:xfrm>
      </p:grpSpPr>
      <p:grpSp>
        <p:nvGrpSpPr>
          <p:cNvPr id="200" name="Google Shape;200;p24"/>
          <p:cNvGrpSpPr/>
          <p:nvPr/>
        </p:nvGrpSpPr>
        <p:grpSpPr>
          <a:xfrm rot="5400000" flipH="1">
            <a:off x="0" y="2925099"/>
            <a:ext cx="2219419" cy="2219420"/>
            <a:chOff x="0" y="12289"/>
            <a:chExt cx="3550" cy="3551"/>
          </a:xfrm>
        </p:grpSpPr>
        <p:sp>
          <p:nvSpPr>
            <p:cNvPr id="201" name="Google Shape;201;p24"/>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202" name="Google Shape;202;p24"/>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203" name="Google Shape;203;p24"/>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204" name="Google Shape;204;p24"/>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205" name="Google Shape;205;p24"/>
          <p:cNvCxnSpPr/>
          <p:nvPr/>
        </p:nvCxnSpPr>
        <p:spPr>
          <a:xfrm>
            <a:off x="714375"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206" name="Google Shape;206;p24"/>
          <p:cNvSpPr txBox="1">
            <a:spLocks noGrp="1"/>
          </p:cNvSpPr>
          <p:nvPr>
            <p:ph type="body" idx="1"/>
          </p:nvPr>
        </p:nvSpPr>
        <p:spPr>
          <a:xfrm>
            <a:off x="714375" y="1725117"/>
            <a:ext cx="2277358" cy="303162"/>
          </a:xfrm>
          <a:prstGeom prst="rect">
            <a:avLst/>
          </a:prstGeom>
          <a:noFill/>
          <a:ln>
            <a:noFill/>
          </a:ln>
        </p:spPr>
        <p:txBody>
          <a:bodyPr spcFirstLastPara="1" wrap="square" lIns="0" tIns="0" rIns="0" bIns="0" anchor="t" anchorCtr="0">
            <a:normAutofit/>
          </a:bodyPr>
          <a:lstStyle>
            <a:lvl1pPr marL="457200" lvl="0" indent="-228600" algn="l">
              <a:lnSpc>
                <a:spcPct val="90000"/>
              </a:lnSpc>
              <a:spcBef>
                <a:spcPts val="800"/>
              </a:spcBef>
              <a:spcAft>
                <a:spcPts val="0"/>
              </a:spcAft>
              <a:buClr>
                <a:schemeClr val="lt2"/>
              </a:buClr>
              <a:buSzPts val="1400"/>
              <a:buNone/>
              <a:defRPr sz="140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207" name="Google Shape;207;p24"/>
          <p:cNvSpPr txBox="1">
            <a:spLocks noGrp="1"/>
          </p:cNvSpPr>
          <p:nvPr>
            <p:ph type="body" idx="2"/>
          </p:nvPr>
        </p:nvSpPr>
        <p:spPr>
          <a:xfrm>
            <a:off x="714375" y="2099360"/>
            <a:ext cx="2277358" cy="1456604"/>
          </a:xfrm>
          <a:prstGeom prst="rect">
            <a:avLst/>
          </a:prstGeom>
          <a:noFill/>
          <a:ln>
            <a:noFill/>
          </a:ln>
        </p:spPr>
        <p:txBody>
          <a:bodyPr spcFirstLastPara="1" wrap="square" lIns="0" tIns="0" rIns="0" bIns="0" anchor="t" anchorCtr="0">
            <a:normAutofit/>
          </a:bodyPr>
          <a:lstStyle>
            <a:lvl1pPr marL="457200" lvl="0" indent="-304800" algn="l">
              <a:lnSpc>
                <a:spcPct val="100000"/>
              </a:lnSpc>
              <a:spcBef>
                <a:spcPts val="800"/>
              </a:spcBef>
              <a:spcAft>
                <a:spcPts val="0"/>
              </a:spcAft>
              <a:buClr>
                <a:schemeClr val="dk1"/>
              </a:buClr>
              <a:buSzPts val="1200"/>
              <a:buFont typeface="Noto Sans Symbols"/>
              <a:buChar char="▪"/>
              <a:defRPr sz="1200">
                <a:latin typeface="Libre Franklin"/>
                <a:ea typeface="Libre Franklin"/>
                <a:cs typeface="Libre Franklin"/>
                <a:sym typeface="Libre Franklin"/>
              </a:defRPr>
            </a:lvl1pPr>
            <a:lvl2pPr marL="914400" lvl="1" indent="-304800" algn="l">
              <a:lnSpc>
                <a:spcPct val="90000"/>
              </a:lnSpc>
              <a:spcBef>
                <a:spcPts val="400"/>
              </a:spcBef>
              <a:spcAft>
                <a:spcPts val="0"/>
              </a:spcAft>
              <a:buClr>
                <a:schemeClr val="dk1"/>
              </a:buClr>
              <a:buSzPts val="1200"/>
              <a:buChar char="•"/>
              <a:defRPr sz="1200"/>
            </a:lvl2pPr>
            <a:lvl3pPr marL="1371600" lvl="2" indent="-304800" algn="l">
              <a:lnSpc>
                <a:spcPct val="90000"/>
              </a:lnSpc>
              <a:spcBef>
                <a:spcPts val="400"/>
              </a:spcBef>
              <a:spcAft>
                <a:spcPts val="0"/>
              </a:spcAft>
              <a:buClr>
                <a:schemeClr val="dk1"/>
              </a:buClr>
              <a:buSzPts val="1200"/>
              <a:buChar char="•"/>
              <a:defRPr sz="1200"/>
            </a:lvl3pPr>
            <a:lvl4pPr marL="1828800" lvl="3" indent="-304800" algn="l">
              <a:lnSpc>
                <a:spcPct val="90000"/>
              </a:lnSpc>
              <a:spcBef>
                <a:spcPts val="400"/>
              </a:spcBef>
              <a:spcAft>
                <a:spcPts val="0"/>
              </a:spcAft>
              <a:buClr>
                <a:schemeClr val="dk1"/>
              </a:buClr>
              <a:buSzPts val="1200"/>
              <a:buChar char="•"/>
              <a:defRPr sz="1200"/>
            </a:lvl4pPr>
            <a:lvl5pPr marL="2286000" lvl="4" indent="-304800" algn="l">
              <a:lnSpc>
                <a:spcPct val="90000"/>
              </a:lnSpc>
              <a:spcBef>
                <a:spcPts val="400"/>
              </a:spcBef>
              <a:spcAft>
                <a:spcPts val="0"/>
              </a:spcAft>
              <a:buClr>
                <a:schemeClr val="dk1"/>
              </a:buClr>
              <a:buSzPts val="1200"/>
              <a:buChar char="•"/>
              <a:defRPr sz="12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08" name="Google Shape;208;p24"/>
          <p:cNvSpPr txBox="1">
            <a:spLocks noGrp="1"/>
          </p:cNvSpPr>
          <p:nvPr>
            <p:ph type="body" idx="3"/>
          </p:nvPr>
        </p:nvSpPr>
        <p:spPr>
          <a:xfrm>
            <a:off x="3427029" y="1725117"/>
            <a:ext cx="2277358" cy="303162"/>
          </a:xfrm>
          <a:prstGeom prst="rect">
            <a:avLst/>
          </a:prstGeom>
          <a:noFill/>
          <a:ln>
            <a:noFill/>
          </a:ln>
        </p:spPr>
        <p:txBody>
          <a:bodyPr spcFirstLastPara="1" wrap="square" lIns="0" tIns="0" rIns="0" bIns="0" anchor="t" anchorCtr="0">
            <a:normAutofit/>
          </a:bodyPr>
          <a:lstStyle>
            <a:lvl1pPr marL="457200" lvl="0" indent="-228600" algn="l">
              <a:lnSpc>
                <a:spcPct val="90000"/>
              </a:lnSpc>
              <a:spcBef>
                <a:spcPts val="800"/>
              </a:spcBef>
              <a:spcAft>
                <a:spcPts val="0"/>
              </a:spcAft>
              <a:buClr>
                <a:schemeClr val="lt2"/>
              </a:buClr>
              <a:buSzPts val="1400"/>
              <a:buNone/>
              <a:defRPr sz="140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209" name="Google Shape;209;p24"/>
          <p:cNvSpPr txBox="1">
            <a:spLocks noGrp="1"/>
          </p:cNvSpPr>
          <p:nvPr>
            <p:ph type="body" idx="4"/>
          </p:nvPr>
        </p:nvSpPr>
        <p:spPr>
          <a:xfrm>
            <a:off x="3427029" y="2099360"/>
            <a:ext cx="2287971" cy="1456604"/>
          </a:xfrm>
          <a:prstGeom prst="rect">
            <a:avLst/>
          </a:prstGeom>
          <a:noFill/>
          <a:ln>
            <a:noFill/>
          </a:ln>
        </p:spPr>
        <p:txBody>
          <a:bodyPr spcFirstLastPara="1" wrap="square" lIns="0" tIns="0" rIns="0" bIns="0" anchor="t" anchorCtr="0">
            <a:normAutofit/>
          </a:bodyPr>
          <a:lstStyle>
            <a:lvl1pPr marL="457200" lvl="0" indent="-304800" algn="l">
              <a:lnSpc>
                <a:spcPct val="100000"/>
              </a:lnSpc>
              <a:spcBef>
                <a:spcPts val="800"/>
              </a:spcBef>
              <a:spcAft>
                <a:spcPts val="0"/>
              </a:spcAft>
              <a:buClr>
                <a:schemeClr val="dk1"/>
              </a:buClr>
              <a:buSzPts val="1200"/>
              <a:buFont typeface="Noto Sans Symbols"/>
              <a:buChar char="▪"/>
              <a:defRPr sz="1200">
                <a:latin typeface="Libre Franklin"/>
                <a:ea typeface="Libre Franklin"/>
                <a:cs typeface="Libre Franklin"/>
                <a:sym typeface="Libre Franklin"/>
              </a:defRPr>
            </a:lvl1pPr>
            <a:lvl2pPr marL="914400" lvl="1" indent="-304800" algn="l">
              <a:lnSpc>
                <a:spcPct val="90000"/>
              </a:lnSpc>
              <a:spcBef>
                <a:spcPts val="400"/>
              </a:spcBef>
              <a:spcAft>
                <a:spcPts val="0"/>
              </a:spcAft>
              <a:buClr>
                <a:schemeClr val="dk1"/>
              </a:buClr>
              <a:buSzPts val="1200"/>
              <a:buChar char="•"/>
              <a:defRPr sz="1200"/>
            </a:lvl2pPr>
            <a:lvl3pPr marL="1371600" lvl="2" indent="-304800" algn="l">
              <a:lnSpc>
                <a:spcPct val="90000"/>
              </a:lnSpc>
              <a:spcBef>
                <a:spcPts val="400"/>
              </a:spcBef>
              <a:spcAft>
                <a:spcPts val="0"/>
              </a:spcAft>
              <a:buClr>
                <a:schemeClr val="dk1"/>
              </a:buClr>
              <a:buSzPts val="1200"/>
              <a:buChar char="•"/>
              <a:defRPr sz="1200"/>
            </a:lvl3pPr>
            <a:lvl4pPr marL="1828800" lvl="3" indent="-304800" algn="l">
              <a:lnSpc>
                <a:spcPct val="90000"/>
              </a:lnSpc>
              <a:spcBef>
                <a:spcPts val="400"/>
              </a:spcBef>
              <a:spcAft>
                <a:spcPts val="0"/>
              </a:spcAft>
              <a:buClr>
                <a:schemeClr val="dk1"/>
              </a:buClr>
              <a:buSzPts val="1200"/>
              <a:buChar char="•"/>
              <a:defRPr sz="1200"/>
            </a:lvl4pPr>
            <a:lvl5pPr marL="2286000" lvl="4" indent="-304800" algn="l">
              <a:lnSpc>
                <a:spcPct val="90000"/>
              </a:lnSpc>
              <a:spcBef>
                <a:spcPts val="400"/>
              </a:spcBef>
              <a:spcAft>
                <a:spcPts val="0"/>
              </a:spcAft>
              <a:buClr>
                <a:schemeClr val="dk1"/>
              </a:buClr>
              <a:buSzPts val="1200"/>
              <a:buChar char="•"/>
              <a:defRPr sz="12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10" name="Google Shape;210;p24"/>
          <p:cNvSpPr txBox="1">
            <a:spLocks noGrp="1"/>
          </p:cNvSpPr>
          <p:nvPr>
            <p:ph type="body" idx="5"/>
          </p:nvPr>
        </p:nvSpPr>
        <p:spPr>
          <a:xfrm>
            <a:off x="6140263" y="1725117"/>
            <a:ext cx="2277358" cy="303162"/>
          </a:xfrm>
          <a:prstGeom prst="rect">
            <a:avLst/>
          </a:prstGeom>
          <a:noFill/>
          <a:ln>
            <a:noFill/>
          </a:ln>
        </p:spPr>
        <p:txBody>
          <a:bodyPr spcFirstLastPara="1" wrap="square" lIns="0" tIns="0" rIns="0" bIns="0" anchor="t" anchorCtr="0">
            <a:normAutofit/>
          </a:bodyPr>
          <a:lstStyle>
            <a:lvl1pPr marL="457200" lvl="0" indent="-228600" algn="l">
              <a:lnSpc>
                <a:spcPct val="90000"/>
              </a:lnSpc>
              <a:spcBef>
                <a:spcPts val="800"/>
              </a:spcBef>
              <a:spcAft>
                <a:spcPts val="0"/>
              </a:spcAft>
              <a:buClr>
                <a:schemeClr val="lt2"/>
              </a:buClr>
              <a:buSzPts val="1400"/>
              <a:buNone/>
              <a:defRPr sz="140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lt1"/>
              </a:buClr>
              <a:buSzPts val="1200"/>
              <a:buNone/>
              <a:defRPr sz="1200" b="1"/>
            </a:lvl6pPr>
            <a:lvl7pPr marL="3200400" lvl="6" indent="-228600" algn="l">
              <a:lnSpc>
                <a:spcPct val="90000"/>
              </a:lnSpc>
              <a:spcBef>
                <a:spcPts val="400"/>
              </a:spcBef>
              <a:spcAft>
                <a:spcPts val="0"/>
              </a:spcAft>
              <a:buClr>
                <a:schemeClr val="lt1"/>
              </a:buClr>
              <a:buSzPts val="1200"/>
              <a:buNone/>
              <a:defRPr sz="1200" b="1"/>
            </a:lvl7pPr>
            <a:lvl8pPr marL="3657600" lvl="7" indent="-228600" algn="l">
              <a:lnSpc>
                <a:spcPct val="90000"/>
              </a:lnSpc>
              <a:spcBef>
                <a:spcPts val="400"/>
              </a:spcBef>
              <a:spcAft>
                <a:spcPts val="0"/>
              </a:spcAft>
              <a:buClr>
                <a:schemeClr val="lt1"/>
              </a:buClr>
              <a:buSzPts val="1200"/>
              <a:buNone/>
              <a:defRPr sz="1200" b="1"/>
            </a:lvl8pPr>
            <a:lvl9pPr marL="4114800" lvl="8" indent="-228600" algn="l">
              <a:lnSpc>
                <a:spcPct val="90000"/>
              </a:lnSpc>
              <a:spcBef>
                <a:spcPts val="400"/>
              </a:spcBef>
              <a:spcAft>
                <a:spcPts val="0"/>
              </a:spcAft>
              <a:buClr>
                <a:schemeClr val="lt1"/>
              </a:buClr>
              <a:buSzPts val="1200"/>
              <a:buNone/>
              <a:defRPr sz="1200" b="1"/>
            </a:lvl9pPr>
          </a:lstStyle>
          <a:p>
            <a:endParaRPr/>
          </a:p>
        </p:txBody>
      </p:sp>
      <p:sp>
        <p:nvSpPr>
          <p:cNvPr id="211" name="Google Shape;211;p24"/>
          <p:cNvSpPr txBox="1">
            <a:spLocks noGrp="1"/>
          </p:cNvSpPr>
          <p:nvPr>
            <p:ph type="body" idx="6"/>
          </p:nvPr>
        </p:nvSpPr>
        <p:spPr>
          <a:xfrm>
            <a:off x="6140263" y="2099360"/>
            <a:ext cx="2277358" cy="1456604"/>
          </a:xfrm>
          <a:prstGeom prst="rect">
            <a:avLst/>
          </a:prstGeom>
          <a:noFill/>
          <a:ln>
            <a:noFill/>
          </a:ln>
        </p:spPr>
        <p:txBody>
          <a:bodyPr spcFirstLastPara="1" wrap="square" lIns="0" tIns="0" rIns="0" bIns="0" anchor="t" anchorCtr="0">
            <a:normAutofit/>
          </a:bodyPr>
          <a:lstStyle>
            <a:lvl1pPr marL="457200" lvl="0" indent="-304800" algn="l">
              <a:lnSpc>
                <a:spcPct val="100000"/>
              </a:lnSpc>
              <a:spcBef>
                <a:spcPts val="800"/>
              </a:spcBef>
              <a:spcAft>
                <a:spcPts val="0"/>
              </a:spcAft>
              <a:buClr>
                <a:schemeClr val="dk1"/>
              </a:buClr>
              <a:buSzPts val="1200"/>
              <a:buFont typeface="Noto Sans Symbols"/>
              <a:buChar char="▪"/>
              <a:defRPr sz="1200">
                <a:latin typeface="Libre Franklin"/>
                <a:ea typeface="Libre Franklin"/>
                <a:cs typeface="Libre Franklin"/>
                <a:sym typeface="Libre Franklin"/>
              </a:defRPr>
            </a:lvl1pPr>
            <a:lvl2pPr marL="914400" lvl="1" indent="-304800" algn="l">
              <a:lnSpc>
                <a:spcPct val="90000"/>
              </a:lnSpc>
              <a:spcBef>
                <a:spcPts val="400"/>
              </a:spcBef>
              <a:spcAft>
                <a:spcPts val="0"/>
              </a:spcAft>
              <a:buClr>
                <a:schemeClr val="dk1"/>
              </a:buClr>
              <a:buSzPts val="1200"/>
              <a:buChar char="•"/>
              <a:defRPr sz="1200"/>
            </a:lvl2pPr>
            <a:lvl3pPr marL="1371600" lvl="2" indent="-304800" algn="l">
              <a:lnSpc>
                <a:spcPct val="90000"/>
              </a:lnSpc>
              <a:spcBef>
                <a:spcPts val="400"/>
              </a:spcBef>
              <a:spcAft>
                <a:spcPts val="0"/>
              </a:spcAft>
              <a:buClr>
                <a:schemeClr val="dk1"/>
              </a:buClr>
              <a:buSzPts val="1200"/>
              <a:buChar char="•"/>
              <a:defRPr sz="1200"/>
            </a:lvl3pPr>
            <a:lvl4pPr marL="1828800" lvl="3" indent="-304800" algn="l">
              <a:lnSpc>
                <a:spcPct val="90000"/>
              </a:lnSpc>
              <a:spcBef>
                <a:spcPts val="400"/>
              </a:spcBef>
              <a:spcAft>
                <a:spcPts val="0"/>
              </a:spcAft>
              <a:buClr>
                <a:schemeClr val="dk1"/>
              </a:buClr>
              <a:buSzPts val="1200"/>
              <a:buChar char="•"/>
              <a:defRPr sz="1200"/>
            </a:lvl4pPr>
            <a:lvl5pPr marL="2286000" lvl="4" indent="-304800" algn="l">
              <a:lnSpc>
                <a:spcPct val="90000"/>
              </a:lnSpc>
              <a:spcBef>
                <a:spcPts val="400"/>
              </a:spcBef>
              <a:spcAft>
                <a:spcPts val="0"/>
              </a:spcAft>
              <a:buClr>
                <a:schemeClr val="dk1"/>
              </a:buClr>
              <a:buSzPts val="1200"/>
              <a:buChar char="•"/>
              <a:defRPr sz="12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cxnSp>
        <p:nvCxnSpPr>
          <p:cNvPr id="212" name="Google Shape;212;p24"/>
          <p:cNvCxnSpPr/>
          <p:nvPr/>
        </p:nvCxnSpPr>
        <p:spPr>
          <a:xfrm>
            <a:off x="3427029" y="1454331"/>
            <a:ext cx="1600200" cy="2994"/>
          </a:xfrm>
          <a:prstGeom prst="straightConnector1">
            <a:avLst/>
          </a:prstGeom>
          <a:noFill/>
          <a:ln w="101600" cap="flat" cmpd="sng">
            <a:solidFill>
              <a:schemeClr val="lt2"/>
            </a:solidFill>
            <a:prstDash val="solid"/>
            <a:miter lim="800000"/>
            <a:headEnd type="none" w="sm" len="sm"/>
            <a:tailEnd type="none" w="sm" len="sm"/>
          </a:ln>
        </p:spPr>
      </p:cxnSp>
      <p:cxnSp>
        <p:nvCxnSpPr>
          <p:cNvPr id="213" name="Google Shape;213;p24"/>
          <p:cNvCxnSpPr/>
          <p:nvPr/>
        </p:nvCxnSpPr>
        <p:spPr>
          <a:xfrm>
            <a:off x="6140263"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214" name="Google Shape;214;p24"/>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15" name="Google Shape;215;p24"/>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16" name="Google Shape;216;p24"/>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1890">
          <p15:clr>
            <a:srgbClr val="FBAE40"/>
          </p15:clr>
        </p15:guide>
        <p15:guide id="4" pos="3870">
          <p15:clr>
            <a:srgbClr val="FBAE40"/>
          </p15:clr>
        </p15:guide>
        <p15:guide id="5" orient="horz" pos="918">
          <p15:clr>
            <a:srgbClr val="FBAE40"/>
          </p15:clr>
        </p15:guide>
        <p15:guide id="6" orient="horz" pos="1080">
          <p15:clr>
            <a:srgbClr val="FBAE40"/>
          </p15:clr>
        </p15:guide>
        <p15:guide id="7" orient="horz" pos="414">
          <p15:clr>
            <a:srgbClr val="FBAE40"/>
          </p15:clr>
        </p15:guide>
        <p15:guide id="8" pos="3600">
          <p15:clr>
            <a:srgbClr val="FBAE40"/>
          </p15:clr>
        </p15:guide>
        <p15:guide id="9" pos="2160">
          <p15:clr>
            <a:srgbClr val="FBAE40"/>
          </p15:clr>
        </p15:guide>
        <p15:guide id="10" orient="horz" pos="1314">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ummary ">
  <p:cSld name="Summary ">
    <p:bg>
      <p:bgPr>
        <a:solidFill>
          <a:schemeClr val="lt1"/>
        </a:solidFill>
        <a:effectLst/>
      </p:bgPr>
    </p:bg>
    <p:spTree>
      <p:nvGrpSpPr>
        <p:cNvPr id="1" name="Shape 217"/>
        <p:cNvGrpSpPr/>
        <p:nvPr/>
      </p:nvGrpSpPr>
      <p:grpSpPr>
        <a:xfrm>
          <a:off x="0" y="0"/>
          <a:ext cx="0" cy="0"/>
          <a:chOff x="0" y="0"/>
          <a:chExt cx="0" cy="0"/>
        </a:xfrm>
      </p:grpSpPr>
      <p:sp>
        <p:nvSpPr>
          <p:cNvPr id="218" name="Google Shape;218;p25"/>
          <p:cNvSpPr txBox="1">
            <a:spLocks noGrp="1"/>
          </p:cNvSpPr>
          <p:nvPr>
            <p:ph type="title"/>
          </p:nvPr>
        </p:nvSpPr>
        <p:spPr>
          <a:xfrm>
            <a:off x="723017" y="659297"/>
            <a:ext cx="3706108"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219" name="Google Shape;219;p25"/>
          <p:cNvCxnSpPr/>
          <p:nvPr/>
        </p:nvCxnSpPr>
        <p:spPr>
          <a:xfrm>
            <a:off x="714375" y="1454331"/>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220" name="Google Shape;220;p25"/>
          <p:cNvSpPr txBox="1">
            <a:spLocks noGrp="1"/>
          </p:cNvSpPr>
          <p:nvPr>
            <p:ph type="body" idx="1"/>
          </p:nvPr>
        </p:nvSpPr>
        <p:spPr>
          <a:xfrm>
            <a:off x="714375" y="1992678"/>
            <a:ext cx="3629025" cy="430738"/>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atin typeface="Libre Franklin"/>
                <a:ea typeface="Libre Franklin"/>
                <a:cs typeface="Libre Franklin"/>
                <a:sym typeface="Libre Franklin"/>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grpSp>
        <p:nvGrpSpPr>
          <p:cNvPr id="221" name="Google Shape;221;p25"/>
          <p:cNvGrpSpPr/>
          <p:nvPr/>
        </p:nvGrpSpPr>
        <p:grpSpPr>
          <a:xfrm rot="10800000">
            <a:off x="6652530" y="0"/>
            <a:ext cx="2493906" cy="2493906"/>
            <a:chOff x="0" y="12289"/>
            <a:chExt cx="3550" cy="3551"/>
          </a:xfrm>
        </p:grpSpPr>
        <p:sp>
          <p:nvSpPr>
            <p:cNvPr id="222" name="Google Shape;222;p25"/>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223" name="Google Shape;223;p25"/>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224" name="Google Shape;224;p25"/>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
        <p:nvSpPr>
          <p:cNvPr id="225" name="Google Shape;225;p25"/>
          <p:cNvSpPr txBox="1">
            <a:spLocks noGrp="1"/>
          </p:cNvSpPr>
          <p:nvPr>
            <p:ph type="body" idx="2"/>
          </p:nvPr>
        </p:nvSpPr>
        <p:spPr>
          <a:xfrm>
            <a:off x="714375" y="1714500"/>
            <a:ext cx="3629025" cy="236936"/>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lt2"/>
              </a:buClr>
              <a:buSzPts val="1400"/>
              <a:buNone/>
              <a:defRPr sz="1400" b="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800"/>
              <a:buNone/>
              <a:defRPr/>
            </a:lvl2pPr>
            <a:lvl3pPr marL="1371600" lvl="2" indent="-228600" algn="l">
              <a:lnSpc>
                <a:spcPct val="90000"/>
              </a:lnSpc>
              <a:spcBef>
                <a:spcPts val="400"/>
              </a:spcBef>
              <a:spcAft>
                <a:spcPts val="0"/>
              </a:spcAft>
              <a:buClr>
                <a:schemeClr val="dk1"/>
              </a:buClr>
              <a:buSzPts val="1500"/>
              <a:buNone/>
              <a:defRPr/>
            </a:lvl3pPr>
            <a:lvl4pPr marL="1828800" lvl="3" indent="-228600" algn="l">
              <a:lnSpc>
                <a:spcPct val="90000"/>
              </a:lnSpc>
              <a:spcBef>
                <a:spcPts val="400"/>
              </a:spcBef>
              <a:spcAft>
                <a:spcPts val="0"/>
              </a:spcAft>
              <a:buClr>
                <a:schemeClr val="dk1"/>
              </a:buClr>
              <a:buSzPts val="1400"/>
              <a:buNone/>
              <a:defRPr/>
            </a:lvl4pPr>
            <a:lvl5pPr marL="2286000" lvl="4" indent="-228600" algn="l">
              <a:lnSpc>
                <a:spcPct val="90000"/>
              </a:lnSpc>
              <a:spcBef>
                <a:spcPts val="400"/>
              </a:spcBef>
              <a:spcAft>
                <a:spcPts val="0"/>
              </a:spcAft>
              <a:buClr>
                <a:schemeClr val="dk1"/>
              </a:buClr>
              <a:buSzPts val="1400"/>
              <a:buNone/>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26" name="Google Shape;226;p25"/>
          <p:cNvSpPr txBox="1">
            <a:spLocks noGrp="1"/>
          </p:cNvSpPr>
          <p:nvPr>
            <p:ph type="body" idx="3"/>
          </p:nvPr>
        </p:nvSpPr>
        <p:spPr>
          <a:xfrm>
            <a:off x="715241" y="2881385"/>
            <a:ext cx="3629025" cy="477566"/>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atin typeface="Libre Franklin"/>
                <a:ea typeface="Libre Franklin"/>
                <a:cs typeface="Libre Franklin"/>
                <a:sym typeface="Libre Franklin"/>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27" name="Google Shape;227;p25"/>
          <p:cNvSpPr txBox="1">
            <a:spLocks noGrp="1"/>
          </p:cNvSpPr>
          <p:nvPr>
            <p:ph type="body" idx="4"/>
          </p:nvPr>
        </p:nvSpPr>
        <p:spPr>
          <a:xfrm>
            <a:off x="715241" y="2603207"/>
            <a:ext cx="3629025" cy="236936"/>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lt2"/>
              </a:buClr>
              <a:buSzPts val="1400"/>
              <a:buNone/>
              <a:defRPr sz="1400" b="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800"/>
              <a:buNone/>
              <a:defRPr/>
            </a:lvl2pPr>
            <a:lvl3pPr marL="1371600" lvl="2" indent="-228600" algn="l">
              <a:lnSpc>
                <a:spcPct val="90000"/>
              </a:lnSpc>
              <a:spcBef>
                <a:spcPts val="400"/>
              </a:spcBef>
              <a:spcAft>
                <a:spcPts val="0"/>
              </a:spcAft>
              <a:buClr>
                <a:schemeClr val="dk1"/>
              </a:buClr>
              <a:buSzPts val="1500"/>
              <a:buNone/>
              <a:defRPr/>
            </a:lvl3pPr>
            <a:lvl4pPr marL="1828800" lvl="3" indent="-228600" algn="l">
              <a:lnSpc>
                <a:spcPct val="90000"/>
              </a:lnSpc>
              <a:spcBef>
                <a:spcPts val="400"/>
              </a:spcBef>
              <a:spcAft>
                <a:spcPts val="0"/>
              </a:spcAft>
              <a:buClr>
                <a:schemeClr val="dk1"/>
              </a:buClr>
              <a:buSzPts val="1400"/>
              <a:buNone/>
              <a:defRPr/>
            </a:lvl4pPr>
            <a:lvl5pPr marL="2286000" lvl="4" indent="-228600" algn="l">
              <a:lnSpc>
                <a:spcPct val="90000"/>
              </a:lnSpc>
              <a:spcBef>
                <a:spcPts val="400"/>
              </a:spcBef>
              <a:spcAft>
                <a:spcPts val="0"/>
              </a:spcAft>
              <a:buClr>
                <a:schemeClr val="dk1"/>
              </a:buClr>
              <a:buSzPts val="1400"/>
              <a:buNone/>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28" name="Google Shape;228;p25"/>
          <p:cNvSpPr txBox="1">
            <a:spLocks noGrp="1"/>
          </p:cNvSpPr>
          <p:nvPr>
            <p:ph type="body" idx="5"/>
          </p:nvPr>
        </p:nvSpPr>
        <p:spPr>
          <a:xfrm>
            <a:off x="714375" y="3763426"/>
            <a:ext cx="3629025" cy="681255"/>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atin typeface="Libre Franklin"/>
                <a:ea typeface="Libre Franklin"/>
                <a:cs typeface="Libre Franklin"/>
                <a:sym typeface="Libre Franklin"/>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29" name="Google Shape;229;p25"/>
          <p:cNvSpPr txBox="1">
            <a:spLocks noGrp="1"/>
          </p:cNvSpPr>
          <p:nvPr>
            <p:ph type="body" idx="6"/>
          </p:nvPr>
        </p:nvSpPr>
        <p:spPr>
          <a:xfrm>
            <a:off x="714375" y="3485248"/>
            <a:ext cx="3629025" cy="236936"/>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lt2"/>
              </a:buClr>
              <a:buSzPts val="1400"/>
              <a:buNone/>
              <a:defRPr sz="1400" b="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800"/>
              <a:buNone/>
              <a:defRPr/>
            </a:lvl2pPr>
            <a:lvl3pPr marL="1371600" lvl="2" indent="-228600" algn="l">
              <a:lnSpc>
                <a:spcPct val="90000"/>
              </a:lnSpc>
              <a:spcBef>
                <a:spcPts val="400"/>
              </a:spcBef>
              <a:spcAft>
                <a:spcPts val="0"/>
              </a:spcAft>
              <a:buClr>
                <a:schemeClr val="dk1"/>
              </a:buClr>
              <a:buSzPts val="1500"/>
              <a:buNone/>
              <a:defRPr/>
            </a:lvl3pPr>
            <a:lvl4pPr marL="1828800" lvl="3" indent="-228600" algn="l">
              <a:lnSpc>
                <a:spcPct val="90000"/>
              </a:lnSpc>
              <a:spcBef>
                <a:spcPts val="400"/>
              </a:spcBef>
              <a:spcAft>
                <a:spcPts val="0"/>
              </a:spcAft>
              <a:buClr>
                <a:schemeClr val="dk1"/>
              </a:buClr>
              <a:buSzPts val="1400"/>
              <a:buNone/>
              <a:defRPr/>
            </a:lvl4pPr>
            <a:lvl5pPr marL="2286000" lvl="4" indent="-228600" algn="l">
              <a:lnSpc>
                <a:spcPct val="90000"/>
              </a:lnSpc>
              <a:spcBef>
                <a:spcPts val="400"/>
              </a:spcBef>
              <a:spcAft>
                <a:spcPts val="0"/>
              </a:spcAft>
              <a:buClr>
                <a:schemeClr val="dk1"/>
              </a:buClr>
              <a:buSzPts val="1400"/>
              <a:buNone/>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30" name="Google Shape;230;p25"/>
          <p:cNvSpPr txBox="1">
            <a:spLocks noGrp="1"/>
          </p:cNvSpPr>
          <p:nvPr>
            <p:ph type="body" idx="7"/>
          </p:nvPr>
        </p:nvSpPr>
        <p:spPr>
          <a:xfrm>
            <a:off x="4799735" y="1992678"/>
            <a:ext cx="3629025" cy="430738"/>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atin typeface="Libre Franklin"/>
                <a:ea typeface="Libre Franklin"/>
                <a:cs typeface="Libre Franklin"/>
                <a:sym typeface="Libre Franklin"/>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31" name="Google Shape;231;p25"/>
          <p:cNvSpPr txBox="1">
            <a:spLocks noGrp="1"/>
          </p:cNvSpPr>
          <p:nvPr>
            <p:ph type="body" idx="8"/>
          </p:nvPr>
        </p:nvSpPr>
        <p:spPr>
          <a:xfrm>
            <a:off x="4799735" y="1714500"/>
            <a:ext cx="3629025" cy="236936"/>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lt2"/>
              </a:buClr>
              <a:buSzPts val="1400"/>
              <a:buNone/>
              <a:defRPr sz="1400" b="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800"/>
              <a:buNone/>
              <a:defRPr/>
            </a:lvl2pPr>
            <a:lvl3pPr marL="1371600" lvl="2" indent="-228600" algn="l">
              <a:lnSpc>
                <a:spcPct val="90000"/>
              </a:lnSpc>
              <a:spcBef>
                <a:spcPts val="400"/>
              </a:spcBef>
              <a:spcAft>
                <a:spcPts val="0"/>
              </a:spcAft>
              <a:buClr>
                <a:schemeClr val="dk1"/>
              </a:buClr>
              <a:buSzPts val="1500"/>
              <a:buNone/>
              <a:defRPr/>
            </a:lvl3pPr>
            <a:lvl4pPr marL="1828800" lvl="3" indent="-228600" algn="l">
              <a:lnSpc>
                <a:spcPct val="90000"/>
              </a:lnSpc>
              <a:spcBef>
                <a:spcPts val="400"/>
              </a:spcBef>
              <a:spcAft>
                <a:spcPts val="0"/>
              </a:spcAft>
              <a:buClr>
                <a:schemeClr val="dk1"/>
              </a:buClr>
              <a:buSzPts val="1400"/>
              <a:buNone/>
              <a:defRPr/>
            </a:lvl4pPr>
            <a:lvl5pPr marL="2286000" lvl="4" indent="-228600" algn="l">
              <a:lnSpc>
                <a:spcPct val="90000"/>
              </a:lnSpc>
              <a:spcBef>
                <a:spcPts val="400"/>
              </a:spcBef>
              <a:spcAft>
                <a:spcPts val="0"/>
              </a:spcAft>
              <a:buClr>
                <a:schemeClr val="dk1"/>
              </a:buClr>
              <a:buSzPts val="1400"/>
              <a:buNone/>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32" name="Google Shape;232;p25"/>
          <p:cNvSpPr txBox="1">
            <a:spLocks noGrp="1"/>
          </p:cNvSpPr>
          <p:nvPr>
            <p:ph type="body" idx="9"/>
          </p:nvPr>
        </p:nvSpPr>
        <p:spPr>
          <a:xfrm>
            <a:off x="4799735" y="2881385"/>
            <a:ext cx="3629025" cy="681255"/>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dk1"/>
              </a:buClr>
              <a:buSzPts val="1200"/>
              <a:buNone/>
              <a:defRPr sz="1200">
                <a:latin typeface="Libre Franklin"/>
                <a:ea typeface="Libre Franklin"/>
                <a:cs typeface="Libre Franklin"/>
                <a:sym typeface="Libre Franklin"/>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33" name="Google Shape;233;p25"/>
          <p:cNvSpPr txBox="1">
            <a:spLocks noGrp="1"/>
          </p:cNvSpPr>
          <p:nvPr>
            <p:ph type="body" idx="13"/>
          </p:nvPr>
        </p:nvSpPr>
        <p:spPr>
          <a:xfrm>
            <a:off x="4799735" y="2603207"/>
            <a:ext cx="3629025" cy="236936"/>
          </a:xfrm>
          <a:prstGeom prst="rect">
            <a:avLst/>
          </a:prstGeom>
          <a:noFill/>
          <a:ln>
            <a:noFill/>
          </a:ln>
        </p:spPr>
        <p:txBody>
          <a:bodyPr spcFirstLastPara="1" wrap="square" lIns="68575" tIns="34275" rIns="68575" bIns="34275" anchor="t" anchorCtr="0">
            <a:noAutofit/>
          </a:bodyPr>
          <a:lstStyle>
            <a:lvl1pPr marL="457200" lvl="0" indent="-228600" algn="l">
              <a:lnSpc>
                <a:spcPct val="90000"/>
              </a:lnSpc>
              <a:spcBef>
                <a:spcPts val="800"/>
              </a:spcBef>
              <a:spcAft>
                <a:spcPts val="0"/>
              </a:spcAft>
              <a:buClr>
                <a:schemeClr val="lt2"/>
              </a:buClr>
              <a:buSzPts val="1400"/>
              <a:buNone/>
              <a:defRPr sz="1400" b="0">
                <a:solidFill>
                  <a:schemeClr val="lt2"/>
                </a:solidFill>
                <a:latin typeface="Franklin Gothic"/>
                <a:ea typeface="Franklin Gothic"/>
                <a:cs typeface="Franklin Gothic"/>
                <a:sym typeface="Franklin Gothic"/>
              </a:defRPr>
            </a:lvl1pPr>
            <a:lvl2pPr marL="914400" lvl="1" indent="-228600" algn="l">
              <a:lnSpc>
                <a:spcPct val="90000"/>
              </a:lnSpc>
              <a:spcBef>
                <a:spcPts val="400"/>
              </a:spcBef>
              <a:spcAft>
                <a:spcPts val="0"/>
              </a:spcAft>
              <a:buClr>
                <a:schemeClr val="dk1"/>
              </a:buClr>
              <a:buSzPts val="1800"/>
              <a:buNone/>
              <a:defRPr/>
            </a:lvl2pPr>
            <a:lvl3pPr marL="1371600" lvl="2" indent="-228600" algn="l">
              <a:lnSpc>
                <a:spcPct val="90000"/>
              </a:lnSpc>
              <a:spcBef>
                <a:spcPts val="400"/>
              </a:spcBef>
              <a:spcAft>
                <a:spcPts val="0"/>
              </a:spcAft>
              <a:buClr>
                <a:schemeClr val="dk1"/>
              </a:buClr>
              <a:buSzPts val="1500"/>
              <a:buNone/>
              <a:defRPr/>
            </a:lvl3pPr>
            <a:lvl4pPr marL="1828800" lvl="3" indent="-228600" algn="l">
              <a:lnSpc>
                <a:spcPct val="90000"/>
              </a:lnSpc>
              <a:spcBef>
                <a:spcPts val="400"/>
              </a:spcBef>
              <a:spcAft>
                <a:spcPts val="0"/>
              </a:spcAft>
              <a:buClr>
                <a:schemeClr val="dk1"/>
              </a:buClr>
              <a:buSzPts val="1400"/>
              <a:buNone/>
              <a:defRPr/>
            </a:lvl4pPr>
            <a:lvl5pPr marL="2286000" lvl="4" indent="-228600" algn="l">
              <a:lnSpc>
                <a:spcPct val="90000"/>
              </a:lnSpc>
              <a:spcBef>
                <a:spcPts val="400"/>
              </a:spcBef>
              <a:spcAft>
                <a:spcPts val="0"/>
              </a:spcAft>
              <a:buClr>
                <a:schemeClr val="dk1"/>
              </a:buClr>
              <a:buSzPts val="1400"/>
              <a:buNone/>
              <a:defRPr/>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34" name="Google Shape;234;p25"/>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35" name="Google Shape;235;p25"/>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36" name="Google Shape;236;p25"/>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id"/>
              <a:t>‹#›</a:t>
            </a:fld>
            <a:endParaRPr>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450">
          <p15:clr>
            <a:srgbClr val="FBAE40"/>
          </p15:clr>
        </p15:guide>
        <p15:guide id="2" pos="5310">
          <p15:clr>
            <a:srgbClr val="FBAE40"/>
          </p15:clr>
        </p15:guide>
        <p15:guide id="3" pos="1728">
          <p15:clr>
            <a:srgbClr val="FBAE40"/>
          </p15:clr>
        </p15:guide>
        <p15:guide id="4" pos="4302">
          <p15:clr>
            <a:srgbClr val="FBAE40"/>
          </p15:clr>
        </p15:guide>
        <p15:guide id="5" pos="1458">
          <p15:clr>
            <a:srgbClr val="FBAE40"/>
          </p15:clr>
        </p15:guide>
        <p15:guide id="6" pos="3006">
          <p15:clr>
            <a:srgbClr val="FBAE40"/>
          </p15:clr>
        </p15:guide>
        <p15:guide id="7" orient="horz" pos="918">
          <p15:clr>
            <a:srgbClr val="FBAE40"/>
          </p15:clr>
        </p15:guide>
        <p15:guide id="8" orient="horz" pos="1080">
          <p15:clr>
            <a:srgbClr val="FBAE40"/>
          </p15:clr>
        </p15:guide>
        <p15:guide id="9" orient="horz" pos="414">
          <p15:clr>
            <a:srgbClr val="FBAE40"/>
          </p15:clr>
        </p15:guide>
        <p15:guide id="10" pos="4014">
          <p15:clr>
            <a:srgbClr val="FBAE40"/>
          </p15:clr>
        </p15:guide>
        <p15:guide id="11" pos="2736">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hank You">
  <p:cSld name="Thank You">
    <p:bg>
      <p:bgPr>
        <a:solidFill>
          <a:schemeClr val="lt1"/>
        </a:solidFill>
        <a:effectLst/>
      </p:bgPr>
    </p:bg>
    <p:spTree>
      <p:nvGrpSpPr>
        <p:cNvPr id="1" name="Shape 237"/>
        <p:cNvGrpSpPr/>
        <p:nvPr/>
      </p:nvGrpSpPr>
      <p:grpSpPr>
        <a:xfrm>
          <a:off x="0" y="0"/>
          <a:ext cx="0" cy="0"/>
          <a:chOff x="0" y="0"/>
          <a:chExt cx="0" cy="0"/>
        </a:xfrm>
      </p:grpSpPr>
      <p:sp>
        <p:nvSpPr>
          <p:cNvPr id="238" name="Google Shape;238;p26"/>
          <p:cNvSpPr txBox="1">
            <a:spLocks noGrp="1"/>
          </p:cNvSpPr>
          <p:nvPr>
            <p:ph type="body" idx="1"/>
          </p:nvPr>
        </p:nvSpPr>
        <p:spPr>
          <a:xfrm>
            <a:off x="5172075" y="3826547"/>
            <a:ext cx="3686175" cy="441596"/>
          </a:xfrm>
          <a:prstGeom prst="rect">
            <a:avLst/>
          </a:prstGeom>
          <a:noFill/>
          <a:ln>
            <a:noFill/>
          </a:ln>
        </p:spPr>
        <p:txBody>
          <a:bodyPr spcFirstLastPara="1" wrap="square" lIns="0" tIns="0" rIns="0" bIns="0" anchor="b" anchorCtr="0">
            <a:noAutofit/>
          </a:bodyPr>
          <a:lstStyle>
            <a:lvl1pPr marL="457200" lvl="0" indent="-228600" algn="l">
              <a:lnSpc>
                <a:spcPct val="90000"/>
              </a:lnSpc>
              <a:spcBef>
                <a:spcPts val="800"/>
              </a:spcBef>
              <a:spcAft>
                <a:spcPts val="0"/>
              </a:spcAft>
              <a:buClr>
                <a:schemeClr val="lt2"/>
              </a:buClr>
              <a:buSzPts val="1200"/>
              <a:buNone/>
              <a:defRPr sz="1200" b="0" i="0">
                <a:solidFill>
                  <a:schemeClr val="lt2"/>
                </a:solidFill>
                <a:latin typeface="Libre Franklin"/>
                <a:ea typeface="Libre Franklin"/>
                <a:cs typeface="Libre Franklin"/>
                <a:sym typeface="Libre Franklin"/>
              </a:defRPr>
            </a:lvl1pPr>
            <a:lvl2pPr marL="914400" lvl="1" indent="-419100" algn="l">
              <a:lnSpc>
                <a:spcPct val="90000"/>
              </a:lnSpc>
              <a:spcBef>
                <a:spcPts val="400"/>
              </a:spcBef>
              <a:spcAft>
                <a:spcPts val="0"/>
              </a:spcAft>
              <a:buClr>
                <a:schemeClr val="dk1"/>
              </a:buClr>
              <a:buSzPts val="3000"/>
              <a:buChar char="•"/>
              <a:defRPr sz="3000"/>
            </a:lvl2pPr>
            <a:lvl3pPr marL="1371600" lvl="2" indent="-419100" algn="l">
              <a:lnSpc>
                <a:spcPct val="90000"/>
              </a:lnSpc>
              <a:spcBef>
                <a:spcPts val="400"/>
              </a:spcBef>
              <a:spcAft>
                <a:spcPts val="0"/>
              </a:spcAft>
              <a:buClr>
                <a:schemeClr val="dk1"/>
              </a:buClr>
              <a:buSzPts val="3000"/>
              <a:buChar char="•"/>
              <a:defRPr sz="3000"/>
            </a:lvl3pPr>
            <a:lvl4pPr marL="1828800" lvl="3" indent="-419100" algn="l">
              <a:lnSpc>
                <a:spcPct val="90000"/>
              </a:lnSpc>
              <a:spcBef>
                <a:spcPts val="400"/>
              </a:spcBef>
              <a:spcAft>
                <a:spcPts val="0"/>
              </a:spcAft>
              <a:buClr>
                <a:schemeClr val="dk1"/>
              </a:buClr>
              <a:buSzPts val="3000"/>
              <a:buChar char="•"/>
              <a:defRPr sz="3000"/>
            </a:lvl4pPr>
            <a:lvl5pPr marL="2286000" lvl="4" indent="-419100" algn="l">
              <a:lnSpc>
                <a:spcPct val="90000"/>
              </a:lnSpc>
              <a:spcBef>
                <a:spcPts val="400"/>
              </a:spcBef>
              <a:spcAft>
                <a:spcPts val="0"/>
              </a:spcAft>
              <a:buClr>
                <a:schemeClr val="dk1"/>
              </a:buClr>
              <a:buSzPts val="3000"/>
              <a:buChar char="•"/>
              <a:defRPr sz="3000"/>
            </a:lvl5pPr>
            <a:lvl6pPr marL="2743200" lvl="5" indent="-317500" algn="l">
              <a:lnSpc>
                <a:spcPct val="90000"/>
              </a:lnSpc>
              <a:spcBef>
                <a:spcPts val="400"/>
              </a:spcBef>
              <a:spcAft>
                <a:spcPts val="0"/>
              </a:spcAft>
              <a:buClr>
                <a:schemeClr val="lt1"/>
              </a:buClr>
              <a:buSzPts val="1400"/>
              <a:buChar char="•"/>
              <a:defRPr/>
            </a:lvl6pPr>
            <a:lvl7pPr marL="3200400" lvl="6" indent="-317500" algn="l">
              <a:lnSpc>
                <a:spcPct val="90000"/>
              </a:lnSpc>
              <a:spcBef>
                <a:spcPts val="400"/>
              </a:spcBef>
              <a:spcAft>
                <a:spcPts val="0"/>
              </a:spcAft>
              <a:buClr>
                <a:schemeClr val="lt1"/>
              </a:buClr>
              <a:buSzPts val="1400"/>
              <a:buChar char="•"/>
              <a:defRPr/>
            </a:lvl7pPr>
            <a:lvl8pPr marL="3657600" lvl="7" indent="-317500" algn="l">
              <a:lnSpc>
                <a:spcPct val="90000"/>
              </a:lnSpc>
              <a:spcBef>
                <a:spcPts val="400"/>
              </a:spcBef>
              <a:spcAft>
                <a:spcPts val="0"/>
              </a:spcAft>
              <a:buClr>
                <a:schemeClr val="lt1"/>
              </a:buClr>
              <a:buSzPts val="1400"/>
              <a:buChar char="•"/>
              <a:defRPr/>
            </a:lvl8pPr>
            <a:lvl9pPr marL="4114800" lvl="8" indent="-317500" algn="l">
              <a:lnSpc>
                <a:spcPct val="90000"/>
              </a:lnSpc>
              <a:spcBef>
                <a:spcPts val="400"/>
              </a:spcBef>
              <a:spcAft>
                <a:spcPts val="0"/>
              </a:spcAft>
              <a:buClr>
                <a:schemeClr val="lt1"/>
              </a:buClr>
              <a:buSzPts val="1400"/>
              <a:buChar char="•"/>
              <a:defRPr/>
            </a:lvl9pPr>
          </a:lstStyle>
          <a:p>
            <a:endParaRPr/>
          </a:p>
        </p:txBody>
      </p:sp>
      <p:sp>
        <p:nvSpPr>
          <p:cNvPr id="239" name="Google Shape;239;p26"/>
          <p:cNvSpPr txBox="1">
            <a:spLocks noGrp="1"/>
          </p:cNvSpPr>
          <p:nvPr>
            <p:ph type="subTitle" idx="2"/>
          </p:nvPr>
        </p:nvSpPr>
        <p:spPr>
          <a:xfrm>
            <a:off x="5180717" y="2693324"/>
            <a:ext cx="3677533" cy="793343"/>
          </a:xfrm>
          <a:prstGeom prst="rect">
            <a:avLst/>
          </a:prstGeom>
          <a:noFill/>
          <a:ln>
            <a:noFill/>
          </a:ln>
        </p:spPr>
        <p:txBody>
          <a:bodyPr spcFirstLastPara="1" wrap="square" lIns="0" tIns="0" rIns="0" bIns="0" anchor="t" anchorCtr="0">
            <a:normAutofit/>
          </a:bodyPr>
          <a:lstStyle>
            <a:lvl1pPr lvl="0" algn="l">
              <a:lnSpc>
                <a:spcPct val="90000"/>
              </a:lnSpc>
              <a:spcBef>
                <a:spcPts val="800"/>
              </a:spcBef>
              <a:spcAft>
                <a:spcPts val="0"/>
              </a:spcAft>
              <a:buClr>
                <a:schemeClr val="dk1"/>
              </a:buClr>
              <a:buSzPts val="1200"/>
              <a:buNone/>
              <a:defRPr sz="1200" b="0" i="0">
                <a:solidFill>
                  <a:schemeClr val="dk1"/>
                </a:solidFill>
                <a:latin typeface="Libre Franklin"/>
                <a:ea typeface="Libre Franklin"/>
                <a:cs typeface="Libre Franklin"/>
                <a:sym typeface="Libre Franklin"/>
              </a:defRPr>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lt1"/>
              </a:buClr>
              <a:buSzPts val="1200"/>
              <a:buNone/>
              <a:defRPr sz="1200"/>
            </a:lvl6pPr>
            <a:lvl7pPr lvl="6" algn="ctr">
              <a:lnSpc>
                <a:spcPct val="90000"/>
              </a:lnSpc>
              <a:spcBef>
                <a:spcPts val="400"/>
              </a:spcBef>
              <a:spcAft>
                <a:spcPts val="0"/>
              </a:spcAft>
              <a:buClr>
                <a:schemeClr val="lt1"/>
              </a:buClr>
              <a:buSzPts val="1200"/>
              <a:buNone/>
              <a:defRPr sz="1200"/>
            </a:lvl7pPr>
            <a:lvl8pPr lvl="7" algn="ctr">
              <a:lnSpc>
                <a:spcPct val="90000"/>
              </a:lnSpc>
              <a:spcBef>
                <a:spcPts val="400"/>
              </a:spcBef>
              <a:spcAft>
                <a:spcPts val="0"/>
              </a:spcAft>
              <a:buClr>
                <a:schemeClr val="lt1"/>
              </a:buClr>
              <a:buSzPts val="1200"/>
              <a:buNone/>
              <a:defRPr sz="1200"/>
            </a:lvl8pPr>
            <a:lvl9pPr lvl="8" algn="ctr">
              <a:lnSpc>
                <a:spcPct val="90000"/>
              </a:lnSpc>
              <a:spcBef>
                <a:spcPts val="400"/>
              </a:spcBef>
              <a:spcAft>
                <a:spcPts val="0"/>
              </a:spcAft>
              <a:buClr>
                <a:schemeClr val="lt1"/>
              </a:buClr>
              <a:buSzPts val="1200"/>
              <a:buNone/>
              <a:defRPr sz="1200"/>
            </a:lvl9pPr>
          </a:lstStyle>
          <a:p>
            <a:endParaRPr/>
          </a:p>
        </p:txBody>
      </p:sp>
      <p:sp>
        <p:nvSpPr>
          <p:cNvPr id="240" name="Google Shape;240;p26"/>
          <p:cNvSpPr txBox="1">
            <a:spLocks noGrp="1"/>
          </p:cNvSpPr>
          <p:nvPr>
            <p:ph type="title"/>
          </p:nvPr>
        </p:nvSpPr>
        <p:spPr>
          <a:xfrm>
            <a:off x="5180717" y="1630244"/>
            <a:ext cx="3677533" cy="458147"/>
          </a:xfrm>
          <a:prstGeom prst="rect">
            <a:avLst/>
          </a:prstGeom>
          <a:noFill/>
          <a:ln>
            <a:noFill/>
          </a:ln>
        </p:spPr>
        <p:txBody>
          <a:bodyPr spcFirstLastPara="1" wrap="square" lIns="0" tIns="0" rIns="0" bIns="0" anchor="b" anchorCtr="0">
            <a:normAutofit/>
          </a:bodyPr>
          <a:lstStyle>
            <a:lvl1pPr lvl="0" algn="l">
              <a:lnSpc>
                <a:spcPct val="90000"/>
              </a:lnSpc>
              <a:spcBef>
                <a:spcPts val="0"/>
              </a:spcBef>
              <a:spcAft>
                <a:spcPts val="0"/>
              </a:spcAft>
              <a:buClr>
                <a:schemeClr val="dk1"/>
              </a:buClr>
              <a:buSzPts val="3300"/>
              <a:buFont typeface="Franklin Gothic"/>
              <a:buNone/>
              <a:defRPr sz="3300" b="1" i="0">
                <a:latin typeface="Franklin Gothic"/>
                <a:ea typeface="Franklin Gothic"/>
                <a:cs typeface="Franklin Gothic"/>
                <a:sym typeface="Franklin Gothic"/>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cxnSp>
        <p:nvCxnSpPr>
          <p:cNvPr id="241" name="Google Shape;241;p26"/>
          <p:cNvCxnSpPr/>
          <p:nvPr/>
        </p:nvCxnSpPr>
        <p:spPr>
          <a:xfrm>
            <a:off x="5172075" y="2425277"/>
            <a:ext cx="1600200" cy="2994"/>
          </a:xfrm>
          <a:prstGeom prst="straightConnector1">
            <a:avLst/>
          </a:prstGeom>
          <a:noFill/>
          <a:ln w="101600" cap="flat" cmpd="sng">
            <a:solidFill>
              <a:schemeClr val="lt2"/>
            </a:solidFill>
            <a:prstDash val="solid"/>
            <a:miter lim="800000"/>
            <a:headEnd type="none" w="sm" len="sm"/>
            <a:tailEnd type="none" w="sm" len="sm"/>
          </a:ln>
        </p:spPr>
      </p:cxnSp>
      <p:sp>
        <p:nvSpPr>
          <p:cNvPr id="242" name="Google Shape;242;p26"/>
          <p:cNvSpPr>
            <a:spLocks noGrp="1"/>
          </p:cNvSpPr>
          <p:nvPr>
            <p:ph type="pic" idx="3"/>
          </p:nvPr>
        </p:nvSpPr>
        <p:spPr>
          <a:xfrm>
            <a:off x="0" y="0"/>
            <a:ext cx="4572000" cy="51435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R="0" lvl="5"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R="0" lvl="6"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R="0" lvl="7"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R="0" lvl="8"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grpSp>
        <p:nvGrpSpPr>
          <p:cNvPr id="243" name="Google Shape;243;p26"/>
          <p:cNvGrpSpPr/>
          <p:nvPr/>
        </p:nvGrpSpPr>
        <p:grpSpPr>
          <a:xfrm rot="10800000">
            <a:off x="6652530" y="0"/>
            <a:ext cx="2493906" cy="2493906"/>
            <a:chOff x="0" y="12289"/>
            <a:chExt cx="3550" cy="3551"/>
          </a:xfrm>
        </p:grpSpPr>
        <p:sp>
          <p:nvSpPr>
            <p:cNvPr id="244" name="Google Shape;244;p26"/>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245" name="Google Shape;245;p26"/>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sp>
          <p:nvSpPr>
            <p:cNvPr id="246" name="Google Shape;246;p26"/>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68575" tIns="34275" rIns="68575" bIns="34275" anchor="t" anchorCtr="0">
              <a:noAutofit/>
            </a:bodyPr>
            <a:lstStyle/>
            <a:p>
              <a:pPr marL="0" marR="0" lvl="0" indent="0" algn="l" rtl="0">
                <a:spcBef>
                  <a:spcPts val="0"/>
                </a:spcBef>
                <a:spcAft>
                  <a:spcPts val="0"/>
                </a:spcAft>
                <a:buNone/>
              </a:pPr>
              <a:endParaRPr sz="1400">
                <a:solidFill>
                  <a:schemeClr val="lt1"/>
                </a:solidFill>
                <a:latin typeface="Libre Franklin"/>
                <a:ea typeface="Libre Franklin"/>
                <a:cs typeface="Libre Franklin"/>
                <a:sym typeface="Libre Franklin"/>
              </a:endParaRPr>
            </a:p>
          </p:txBody>
        </p:sp>
      </p:grpSp>
    </p:spTree>
  </p:cSld>
  <p:clrMapOvr>
    <a:masterClrMapping/>
  </p:clrMapOvr>
  <p:extLst>
    <p:ext uri="{DCECCB84-F9BA-43D5-87BE-67443E8EF086}">
      <p15:sldGuideLst xmlns:p15="http://schemas.microsoft.com/office/powerpoint/2012/main">
        <p15:guide id="1" pos="45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id"/>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body" idx="1"/>
          </p:nvPr>
        </p:nvSpPr>
        <p:spPr>
          <a:xfrm>
            <a:off x="728663" y="1369219"/>
            <a:ext cx="7786688" cy="3263504"/>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Libre Franklin"/>
                <a:ea typeface="Libre Franklin"/>
                <a:cs typeface="Libre Franklin"/>
                <a:sym typeface="Libre Franklin"/>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Libre Franklin"/>
                <a:ea typeface="Libre Franklin"/>
                <a:cs typeface="Libre Franklin"/>
                <a:sym typeface="Libre Franklin"/>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Libre Franklin"/>
                <a:ea typeface="Libre Franklin"/>
                <a:cs typeface="Libre Franklin"/>
                <a:sym typeface="Libre Franklin"/>
              </a:defRPr>
            </a:lvl5pPr>
            <a:lvl6pPr marL="2743200" marR="0" lvl="5"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6pPr>
            <a:lvl7pPr marL="3200400" marR="0" lvl="6"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7pPr>
            <a:lvl8pPr marL="3657600" marR="0" lvl="7"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8pPr>
            <a:lvl9pPr marL="4114800" marR="0" lvl="8" indent="-317500" algn="l" rtl="0">
              <a:lnSpc>
                <a:spcPct val="90000"/>
              </a:lnSpc>
              <a:spcBef>
                <a:spcPts val="400"/>
              </a:spcBef>
              <a:spcAft>
                <a:spcPts val="0"/>
              </a:spcAft>
              <a:buClr>
                <a:schemeClr val="lt1"/>
              </a:buClr>
              <a:buSzPts val="1400"/>
              <a:buFont typeface="Arial"/>
              <a:buChar char="•"/>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52" name="Google Shape;52;p13"/>
          <p:cNvSpPr txBox="1">
            <a:spLocks noGrp="1"/>
          </p:cNvSpPr>
          <p:nvPr>
            <p:ph type="title"/>
          </p:nvPr>
        </p:nvSpPr>
        <p:spPr>
          <a:xfrm>
            <a:off x="714375" y="273844"/>
            <a:ext cx="7800975" cy="994172"/>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1"/>
              </a:buClr>
              <a:buSzPts val="3300"/>
              <a:buFont typeface="Franklin Gothic"/>
              <a:buNone/>
              <a:defRPr sz="3300" b="1" i="0" u="none" strike="noStrike" cap="none">
                <a:solidFill>
                  <a:schemeClr val="dk1"/>
                </a:solidFill>
                <a:latin typeface="Franklin Gothic"/>
                <a:ea typeface="Franklin Gothic"/>
                <a:cs typeface="Franklin Gothic"/>
                <a:sym typeface="Franklin Gothic"/>
              </a:defRPr>
            </a:lvl1pPr>
            <a:lvl2pPr marR="0" lvl="1" algn="l" rtl="0">
              <a:spcBef>
                <a:spcPts val="0"/>
              </a:spcBef>
              <a:spcAft>
                <a:spcPts val="0"/>
              </a:spcAft>
              <a:buSzPts val="1100"/>
              <a:buNone/>
              <a:defRPr sz="1400" b="0" i="0" u="none" strike="noStrike" cap="none">
                <a:solidFill>
                  <a:schemeClr val="lt2"/>
                </a:solidFill>
              </a:defRPr>
            </a:lvl2pPr>
            <a:lvl3pPr marR="0" lvl="2" algn="l" rtl="0">
              <a:spcBef>
                <a:spcPts val="0"/>
              </a:spcBef>
              <a:spcAft>
                <a:spcPts val="0"/>
              </a:spcAft>
              <a:buSzPts val="1100"/>
              <a:buNone/>
              <a:defRPr sz="1400" b="0" i="0" u="none" strike="noStrike" cap="none">
                <a:solidFill>
                  <a:schemeClr val="lt2"/>
                </a:solidFill>
              </a:defRPr>
            </a:lvl3pPr>
            <a:lvl4pPr marR="0" lvl="3" algn="l" rtl="0">
              <a:spcBef>
                <a:spcPts val="0"/>
              </a:spcBef>
              <a:spcAft>
                <a:spcPts val="0"/>
              </a:spcAft>
              <a:buSzPts val="1100"/>
              <a:buNone/>
              <a:defRPr sz="1400" b="0" i="0" u="none" strike="noStrike" cap="none">
                <a:solidFill>
                  <a:schemeClr val="lt2"/>
                </a:solidFill>
              </a:defRPr>
            </a:lvl4pPr>
            <a:lvl5pPr marR="0" lvl="4" algn="l" rtl="0">
              <a:spcBef>
                <a:spcPts val="0"/>
              </a:spcBef>
              <a:spcAft>
                <a:spcPts val="0"/>
              </a:spcAft>
              <a:buSzPts val="1100"/>
              <a:buNone/>
              <a:defRPr sz="1400" b="0" i="0" u="none" strike="noStrike" cap="none">
                <a:solidFill>
                  <a:schemeClr val="lt2"/>
                </a:solidFill>
              </a:defRPr>
            </a:lvl5pPr>
            <a:lvl6pPr marR="0" lvl="5" algn="l" rtl="0">
              <a:spcBef>
                <a:spcPts val="0"/>
              </a:spcBef>
              <a:spcAft>
                <a:spcPts val="0"/>
              </a:spcAft>
              <a:buSzPts val="1100"/>
              <a:buNone/>
              <a:defRPr sz="1400" b="0" i="0" u="none" strike="noStrike" cap="none">
                <a:solidFill>
                  <a:schemeClr val="lt2"/>
                </a:solidFill>
              </a:defRPr>
            </a:lvl6pPr>
            <a:lvl7pPr marR="0" lvl="6" algn="l" rtl="0">
              <a:spcBef>
                <a:spcPts val="0"/>
              </a:spcBef>
              <a:spcAft>
                <a:spcPts val="0"/>
              </a:spcAft>
              <a:buSzPts val="1100"/>
              <a:buNone/>
              <a:defRPr sz="1400" b="0" i="0" u="none" strike="noStrike" cap="none">
                <a:solidFill>
                  <a:schemeClr val="lt2"/>
                </a:solidFill>
              </a:defRPr>
            </a:lvl7pPr>
            <a:lvl8pPr marR="0" lvl="7" algn="l" rtl="0">
              <a:spcBef>
                <a:spcPts val="0"/>
              </a:spcBef>
              <a:spcAft>
                <a:spcPts val="0"/>
              </a:spcAft>
              <a:buSzPts val="1100"/>
              <a:buNone/>
              <a:defRPr sz="1400" b="0" i="0" u="none" strike="noStrike" cap="none">
                <a:solidFill>
                  <a:schemeClr val="lt2"/>
                </a:solidFill>
              </a:defRPr>
            </a:lvl8pPr>
            <a:lvl9pPr marR="0" lvl="8" algn="l" rtl="0">
              <a:spcBef>
                <a:spcPts val="0"/>
              </a:spcBef>
              <a:spcAft>
                <a:spcPts val="0"/>
              </a:spcAft>
              <a:buSzPts val="1100"/>
              <a:buNone/>
              <a:defRPr sz="1400" b="0" i="0" u="none" strike="noStrike" cap="none">
                <a:solidFill>
                  <a:schemeClr val="lt2"/>
                </a:solidFill>
              </a:defRPr>
            </a:lvl9pPr>
          </a:lstStyle>
          <a:p>
            <a:endParaRPr/>
          </a:p>
        </p:txBody>
      </p:sp>
      <p:sp>
        <p:nvSpPr>
          <p:cNvPr id="53" name="Google Shape;53;p13"/>
          <p:cNvSpPr txBox="1">
            <a:spLocks noGrp="1"/>
          </p:cNvSpPr>
          <p:nvPr>
            <p:ph type="dt" idx="10"/>
          </p:nvPr>
        </p:nvSpPr>
        <p:spPr>
          <a:xfrm>
            <a:off x="2244090" y="4749165"/>
            <a:ext cx="984885" cy="185738"/>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100"/>
              <a:buNone/>
              <a:defRPr sz="800" b="0" i="0" u="none" strike="noStrike" cap="none">
                <a:solidFill>
                  <a:schemeClr val="dk1"/>
                </a:solidFill>
                <a:latin typeface="Libre Franklin"/>
                <a:ea typeface="Libre Franklin"/>
                <a:cs typeface="Libre Franklin"/>
                <a:sym typeface="Libre Franklin"/>
              </a:defRPr>
            </a:lvl1pPr>
            <a:lvl2pPr marR="0" lvl="1"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54" name="Google Shape;54;p13"/>
          <p:cNvSpPr txBox="1">
            <a:spLocks noGrp="1"/>
          </p:cNvSpPr>
          <p:nvPr>
            <p:ph type="ftr" idx="11"/>
          </p:nvPr>
        </p:nvSpPr>
        <p:spPr>
          <a:xfrm>
            <a:off x="1121093" y="4749165"/>
            <a:ext cx="1122998" cy="185738"/>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100"/>
              <a:buNone/>
              <a:defRPr sz="800" b="0" i="0" u="none" strike="noStrike" cap="none">
                <a:solidFill>
                  <a:schemeClr val="dk1"/>
                </a:solidFill>
                <a:latin typeface="Franklin Gothic"/>
                <a:ea typeface="Franklin Gothic"/>
                <a:cs typeface="Franklin Gothic"/>
                <a:sym typeface="Franklin Gothic"/>
              </a:defRPr>
            </a:lvl1pPr>
            <a:lvl2pPr marR="0" lvl="1"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2pPr>
            <a:lvl3pPr marR="0" lvl="2"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3pPr>
            <a:lvl4pPr marR="0" lvl="3"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4pPr>
            <a:lvl5pPr marR="0" lvl="4"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5pPr>
            <a:lvl6pPr marR="0" lvl="5"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6pPr>
            <a:lvl7pPr marR="0" lvl="6"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7pPr>
            <a:lvl8pPr marR="0" lvl="7"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8pPr>
            <a:lvl9pPr marR="0" lvl="8" algn="l" rtl="0">
              <a:spcBef>
                <a:spcPts val="0"/>
              </a:spcBef>
              <a:spcAft>
                <a:spcPts val="0"/>
              </a:spcAft>
              <a:buSzPts val="1100"/>
              <a:buNone/>
              <a:defRPr sz="1400" b="0" i="0" u="none" strike="noStrike" cap="none">
                <a:solidFill>
                  <a:schemeClr val="lt1"/>
                </a:solidFill>
                <a:latin typeface="Libre Franklin"/>
                <a:ea typeface="Libre Franklin"/>
                <a:cs typeface="Libre Franklin"/>
                <a:sym typeface="Libre Franklin"/>
              </a:defRPr>
            </a:lvl9pPr>
          </a:lstStyle>
          <a:p>
            <a:endParaRPr/>
          </a:p>
        </p:txBody>
      </p:sp>
      <p:sp>
        <p:nvSpPr>
          <p:cNvPr id="55" name="Google Shape;55;p13"/>
          <p:cNvSpPr txBox="1">
            <a:spLocks noGrp="1"/>
          </p:cNvSpPr>
          <p:nvPr>
            <p:ph type="sldNum" idx="12"/>
          </p:nvPr>
        </p:nvSpPr>
        <p:spPr>
          <a:xfrm>
            <a:off x="728663" y="4749165"/>
            <a:ext cx="392430" cy="185738"/>
          </a:xfrm>
          <a:prstGeom prst="rect">
            <a:avLst/>
          </a:prstGeom>
          <a:noFill/>
          <a:ln>
            <a:noFill/>
          </a:ln>
        </p:spPr>
        <p:txBody>
          <a:bodyPr spcFirstLastPara="1" wrap="square" lIns="0" tIns="0" rIns="0" bIns="0" anchor="t" anchorCtr="0">
            <a:noAutofit/>
          </a:bodyPr>
          <a:lstStyle>
            <a:lvl1pPr marL="0" marR="0" lvl="0" indent="0" algn="l" rtl="0">
              <a:spcBef>
                <a:spcPts val="0"/>
              </a:spcBef>
              <a:buNone/>
              <a:defRPr sz="800" b="0" i="0" u="none" strike="noStrike" cap="none">
                <a:solidFill>
                  <a:schemeClr val="dk1"/>
                </a:solidFill>
                <a:latin typeface="Libre Franklin"/>
                <a:ea typeface="Libre Franklin"/>
                <a:cs typeface="Libre Franklin"/>
                <a:sym typeface="Libre Franklin"/>
              </a:defRPr>
            </a:lvl1pPr>
            <a:lvl2pPr marL="0" marR="0" lvl="1" indent="0" algn="l" rtl="0">
              <a:spcBef>
                <a:spcPts val="0"/>
              </a:spcBef>
              <a:buNone/>
              <a:defRPr sz="800" b="0" i="0" u="none" strike="noStrike" cap="none">
                <a:solidFill>
                  <a:schemeClr val="dk1"/>
                </a:solidFill>
                <a:latin typeface="Libre Franklin"/>
                <a:ea typeface="Libre Franklin"/>
                <a:cs typeface="Libre Franklin"/>
                <a:sym typeface="Libre Franklin"/>
              </a:defRPr>
            </a:lvl2pPr>
            <a:lvl3pPr marL="0" marR="0" lvl="2" indent="0" algn="l" rtl="0">
              <a:spcBef>
                <a:spcPts val="0"/>
              </a:spcBef>
              <a:buNone/>
              <a:defRPr sz="800" b="0" i="0" u="none" strike="noStrike" cap="none">
                <a:solidFill>
                  <a:schemeClr val="dk1"/>
                </a:solidFill>
                <a:latin typeface="Libre Franklin"/>
                <a:ea typeface="Libre Franklin"/>
                <a:cs typeface="Libre Franklin"/>
                <a:sym typeface="Libre Franklin"/>
              </a:defRPr>
            </a:lvl3pPr>
            <a:lvl4pPr marL="0" marR="0" lvl="3" indent="0" algn="l" rtl="0">
              <a:spcBef>
                <a:spcPts val="0"/>
              </a:spcBef>
              <a:buNone/>
              <a:defRPr sz="800" b="0" i="0" u="none" strike="noStrike" cap="none">
                <a:solidFill>
                  <a:schemeClr val="dk1"/>
                </a:solidFill>
                <a:latin typeface="Libre Franklin"/>
                <a:ea typeface="Libre Franklin"/>
                <a:cs typeface="Libre Franklin"/>
                <a:sym typeface="Libre Franklin"/>
              </a:defRPr>
            </a:lvl4pPr>
            <a:lvl5pPr marL="0" marR="0" lvl="4" indent="0" algn="l" rtl="0">
              <a:spcBef>
                <a:spcPts val="0"/>
              </a:spcBef>
              <a:buNone/>
              <a:defRPr sz="800" b="0" i="0" u="none" strike="noStrike" cap="none">
                <a:solidFill>
                  <a:schemeClr val="dk1"/>
                </a:solidFill>
                <a:latin typeface="Libre Franklin"/>
                <a:ea typeface="Libre Franklin"/>
                <a:cs typeface="Libre Franklin"/>
                <a:sym typeface="Libre Franklin"/>
              </a:defRPr>
            </a:lvl5pPr>
            <a:lvl6pPr marL="0" marR="0" lvl="5" indent="0" algn="l" rtl="0">
              <a:spcBef>
                <a:spcPts val="0"/>
              </a:spcBef>
              <a:buNone/>
              <a:defRPr sz="800" b="0" i="0" u="none" strike="noStrike" cap="none">
                <a:solidFill>
                  <a:schemeClr val="dk1"/>
                </a:solidFill>
                <a:latin typeface="Libre Franklin"/>
                <a:ea typeface="Libre Franklin"/>
                <a:cs typeface="Libre Franklin"/>
                <a:sym typeface="Libre Franklin"/>
              </a:defRPr>
            </a:lvl6pPr>
            <a:lvl7pPr marL="0" marR="0" lvl="6" indent="0" algn="l" rtl="0">
              <a:spcBef>
                <a:spcPts val="0"/>
              </a:spcBef>
              <a:buNone/>
              <a:defRPr sz="800" b="0" i="0" u="none" strike="noStrike" cap="none">
                <a:solidFill>
                  <a:schemeClr val="dk1"/>
                </a:solidFill>
                <a:latin typeface="Libre Franklin"/>
                <a:ea typeface="Libre Franklin"/>
                <a:cs typeface="Libre Franklin"/>
                <a:sym typeface="Libre Franklin"/>
              </a:defRPr>
            </a:lvl7pPr>
            <a:lvl8pPr marL="0" marR="0" lvl="7" indent="0" algn="l" rtl="0">
              <a:spcBef>
                <a:spcPts val="0"/>
              </a:spcBef>
              <a:buNone/>
              <a:defRPr sz="800" b="0" i="0" u="none" strike="noStrike" cap="none">
                <a:solidFill>
                  <a:schemeClr val="dk1"/>
                </a:solidFill>
                <a:latin typeface="Libre Franklin"/>
                <a:ea typeface="Libre Franklin"/>
                <a:cs typeface="Libre Franklin"/>
                <a:sym typeface="Libre Franklin"/>
              </a:defRPr>
            </a:lvl8pPr>
            <a:lvl9pPr marL="0" marR="0" lvl="8" indent="0" algn="l" rtl="0">
              <a:spcBef>
                <a:spcPts val="0"/>
              </a:spcBef>
              <a:buNone/>
              <a:defRPr sz="800" b="0"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id"/>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A4A3A4"/>
          </p15:clr>
        </p15:guide>
        <p15:guide id="2" pos="2880">
          <p15:clr>
            <a:srgbClr val="A4A3A4"/>
          </p15:clr>
        </p15:guide>
        <p15:guide id="3" pos="180">
          <p15:clr>
            <a:srgbClr val="547EBF"/>
          </p15:clr>
        </p15:guide>
        <p15:guide id="4" orient="horz" pos="180">
          <p15:clr>
            <a:srgbClr val="547EBF"/>
          </p15:clr>
        </p15:guide>
        <p15:guide id="5" pos="5580">
          <p15:clr>
            <a:srgbClr val="547EBF"/>
          </p15:clr>
        </p15:guide>
        <p15:guide id="6" orient="horz" pos="3060">
          <p15:clr>
            <a:srgbClr val="547EBF"/>
          </p15:clr>
        </p15:guide>
        <p15:guide id="7" pos="450">
          <p15:clr>
            <a:srgbClr val="547EBF"/>
          </p15:clr>
        </p15:guide>
        <p15:guide id="8" pos="2790">
          <p15:clr>
            <a:srgbClr val="547EBF"/>
          </p15:clr>
        </p15:guide>
        <p15:guide id="9" pos="1584">
          <p15:clr>
            <a:srgbClr val="547EBF"/>
          </p15:clr>
        </p15:guide>
        <p15:guide id="10" pos="1386">
          <p15:clr>
            <a:srgbClr val="547EBF"/>
          </p15:clr>
        </p15:guide>
        <p15:guide id="11" pos="4176">
          <p15:clr>
            <a:srgbClr val="547EBF"/>
          </p15:clr>
        </p15:guide>
        <p15:guide id="12" pos="4374">
          <p15:clr>
            <a:srgbClr val="547EBF"/>
          </p15:clr>
        </p15:guide>
        <p15:guide id="13" pos="3726">
          <p15:clr>
            <a:srgbClr val="9FCC3B"/>
          </p15:clr>
        </p15:guide>
        <p15:guide id="14" pos="3906">
          <p15:clr>
            <a:srgbClr val="9FCC3B"/>
          </p15:clr>
        </p15:guide>
        <p15:guide id="15" pos="2034">
          <p15:clr>
            <a:srgbClr val="9FCC3B"/>
          </p15:clr>
        </p15:guide>
        <p15:guide id="16" pos="1854">
          <p15:clr>
            <a:srgbClr val="9FCC3B"/>
          </p15:clr>
        </p15:guide>
        <p15:guide id="17" pos="2955">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2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3.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5.xml"/><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jpe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7.xml"/><Relationship Id="rId5" Type="http://schemas.openxmlformats.org/officeDocument/2006/relationships/image" Target="../media/image31.png"/><Relationship Id="rId4" Type="http://schemas.openxmlformats.org/officeDocument/2006/relationships/image" Target="../media/image30.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7.xml"/><Relationship Id="rId5" Type="http://schemas.openxmlformats.org/officeDocument/2006/relationships/image" Target="../media/image32.emf"/><Relationship Id="rId4" Type="http://schemas.openxmlformats.org/officeDocument/2006/relationships/package" Target="../embeddings/Microsoft_Word_Document.docx"/></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jpe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7.xml"/><Relationship Id="rId5" Type="http://schemas.openxmlformats.org/officeDocument/2006/relationships/image" Target="../media/image37.emf"/><Relationship Id="rId4" Type="http://schemas.openxmlformats.org/officeDocument/2006/relationships/package" Target="../embeddings/Microsoft_Word_Document1.docx"/></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jpe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17.xml"/><Relationship Id="rId5" Type="http://schemas.openxmlformats.org/officeDocument/2006/relationships/image" Target="../media/image41.png"/><Relationship Id="rId4" Type="http://schemas.openxmlformats.org/officeDocument/2006/relationships/image" Target="../media/image40.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17.xml"/><Relationship Id="rId5" Type="http://schemas.openxmlformats.org/officeDocument/2006/relationships/image" Target="../media/image42.emf"/><Relationship Id="rId4" Type="http://schemas.openxmlformats.org/officeDocument/2006/relationships/package" Target="../embeddings/Microsoft_Word_Document2.docx"/></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7.xml"/><Relationship Id="rId5" Type="http://schemas.openxmlformats.org/officeDocument/2006/relationships/image" Target="../media/image44.png"/><Relationship Id="rId4" Type="http://schemas.openxmlformats.org/officeDocument/2006/relationships/image" Target="../media/image43.jpe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0.xml"/><Relationship Id="rId1" Type="http://schemas.openxmlformats.org/officeDocument/2006/relationships/slideLayout" Target="../slideLayouts/slideLayout17.xml"/><Relationship Id="rId5" Type="http://schemas.openxmlformats.org/officeDocument/2006/relationships/image" Target="../media/image46.png"/><Relationship Id="rId4" Type="http://schemas.openxmlformats.org/officeDocument/2006/relationships/image" Target="../media/image45.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17.xml"/><Relationship Id="rId5" Type="http://schemas.openxmlformats.org/officeDocument/2006/relationships/image" Target="../media/image47.emf"/><Relationship Id="rId4" Type="http://schemas.openxmlformats.org/officeDocument/2006/relationships/package" Target="../embeddings/Microsoft_Word_Document3.docx"/></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22.xml"/><Relationship Id="rId4" Type="http://schemas.openxmlformats.org/officeDocument/2006/relationships/image" Target="../media/image50.jpeg"/></Relationships>
</file>

<file path=ppt/slides/_rels/slide7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7"/>
          <p:cNvSpPr txBox="1">
            <a:spLocks noGrp="1"/>
          </p:cNvSpPr>
          <p:nvPr>
            <p:ph type="ctrTitle"/>
          </p:nvPr>
        </p:nvSpPr>
        <p:spPr>
          <a:xfrm>
            <a:off x="3356486" y="1788817"/>
            <a:ext cx="4464900" cy="1135500"/>
          </a:xfrm>
          <a:prstGeom prst="rect">
            <a:avLst/>
          </a:prstGeom>
          <a:noFill/>
          <a:ln>
            <a:noFill/>
          </a:ln>
        </p:spPr>
        <p:txBody>
          <a:bodyPr spcFirstLastPara="1" wrap="square" lIns="0" tIns="0" rIns="0" bIns="0" anchor="b" anchorCtr="0">
            <a:noAutofit/>
          </a:bodyPr>
          <a:lstStyle/>
          <a:p>
            <a:pPr marL="0" lvl="0" indent="0" algn="ctr" rtl="0">
              <a:lnSpc>
                <a:spcPct val="90000"/>
              </a:lnSpc>
              <a:spcBef>
                <a:spcPts val="0"/>
              </a:spcBef>
              <a:spcAft>
                <a:spcPts val="0"/>
              </a:spcAft>
              <a:buClr>
                <a:schemeClr val="dk1"/>
              </a:buClr>
              <a:buSzPts val="1400"/>
              <a:buFont typeface="Arial"/>
              <a:buNone/>
            </a:pPr>
            <a:r>
              <a:rPr lang="id" sz="1600" b="1" dirty="0">
                <a:latin typeface="Arial"/>
                <a:ea typeface="Arial"/>
                <a:cs typeface="Arial"/>
                <a:sym typeface="Arial"/>
              </a:rPr>
              <a:t>UJI RINOMANOMETRI PADA PASIEN RINOSINUSITIS KRONIS PRIMER PRE DAN POST BEDAH SINUS ENDOSKOPI FUNGSIONAL (BSEF)</a:t>
            </a:r>
            <a:endParaRPr sz="1300" dirty="0"/>
          </a:p>
        </p:txBody>
      </p:sp>
      <p:sp>
        <p:nvSpPr>
          <p:cNvPr id="252" name="Google Shape;252;p27"/>
          <p:cNvSpPr txBox="1">
            <a:spLocks noGrp="1"/>
          </p:cNvSpPr>
          <p:nvPr>
            <p:ph type="body" idx="1"/>
          </p:nvPr>
        </p:nvSpPr>
        <p:spPr>
          <a:xfrm>
            <a:off x="2539093" y="3150076"/>
            <a:ext cx="7919357" cy="1884481"/>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lt2"/>
              </a:buClr>
              <a:buSzPts val="1400"/>
              <a:buNone/>
            </a:pPr>
            <a:endParaRPr sz="1400" b="1" dirty="0">
              <a:latin typeface="Arial"/>
              <a:ea typeface="Arial"/>
              <a:cs typeface="Arial"/>
              <a:sym typeface="Arial"/>
            </a:endParaRPr>
          </a:p>
          <a:p>
            <a:pPr marL="0" lvl="0" indent="0" algn="ctr" rtl="0">
              <a:lnSpc>
                <a:spcPct val="100000"/>
              </a:lnSpc>
              <a:spcBef>
                <a:spcPts val="0"/>
              </a:spcBef>
              <a:spcAft>
                <a:spcPts val="0"/>
              </a:spcAft>
              <a:buClr>
                <a:schemeClr val="lt2"/>
              </a:buClr>
              <a:buSzPts val="1400"/>
              <a:buNone/>
            </a:pPr>
            <a:r>
              <a:rPr lang="id" sz="1200" b="1" dirty="0">
                <a:solidFill>
                  <a:srgbClr val="274E13"/>
                </a:solidFill>
                <a:latin typeface="Arial"/>
                <a:ea typeface="Arial"/>
                <a:cs typeface="Arial"/>
                <a:sym typeface="Arial"/>
              </a:rPr>
              <a:t>Oleh :</a:t>
            </a:r>
            <a:endParaRPr sz="1200" b="1" dirty="0">
              <a:solidFill>
                <a:srgbClr val="274E13"/>
              </a:solidFill>
            </a:endParaRPr>
          </a:p>
          <a:p>
            <a:pPr marL="0" lvl="0" indent="0" algn="ctr" rtl="0">
              <a:lnSpc>
                <a:spcPct val="100000"/>
              </a:lnSpc>
              <a:spcBef>
                <a:spcPts val="0"/>
              </a:spcBef>
              <a:spcAft>
                <a:spcPts val="0"/>
              </a:spcAft>
              <a:buClr>
                <a:schemeClr val="lt2"/>
              </a:buClr>
              <a:buSzPts val="1400"/>
              <a:buNone/>
            </a:pPr>
            <a:r>
              <a:rPr lang="id" b="1" dirty="0">
                <a:solidFill>
                  <a:srgbClr val="274E13"/>
                </a:solidFill>
                <a:latin typeface="Arial"/>
                <a:ea typeface="Arial"/>
                <a:cs typeface="Arial"/>
                <a:sym typeface="Arial"/>
              </a:rPr>
              <a:t>d</a:t>
            </a:r>
            <a:r>
              <a:rPr lang="id" sz="1400" b="1" dirty="0">
                <a:solidFill>
                  <a:srgbClr val="274E13"/>
                </a:solidFill>
                <a:latin typeface="Arial"/>
                <a:ea typeface="Arial"/>
                <a:cs typeface="Arial"/>
                <a:sym typeface="Arial"/>
              </a:rPr>
              <a:t>r. Oemarh Bachmid</a:t>
            </a:r>
            <a:endParaRPr sz="1400" b="1" dirty="0">
              <a:solidFill>
                <a:srgbClr val="274E13"/>
              </a:solidFill>
              <a:latin typeface="Arial"/>
              <a:ea typeface="Arial"/>
              <a:cs typeface="Arial"/>
              <a:sym typeface="Arial"/>
            </a:endParaRPr>
          </a:p>
          <a:p>
            <a:pPr marL="0" lvl="0" indent="0" algn="ctr" rtl="0">
              <a:lnSpc>
                <a:spcPct val="100000"/>
              </a:lnSpc>
              <a:spcBef>
                <a:spcPts val="0"/>
              </a:spcBef>
              <a:spcAft>
                <a:spcPts val="0"/>
              </a:spcAft>
              <a:buClr>
                <a:schemeClr val="lt2"/>
              </a:buClr>
              <a:buSzPts val="1400"/>
              <a:buNone/>
            </a:pPr>
            <a:endParaRPr sz="1100" dirty="0">
              <a:solidFill>
                <a:srgbClr val="274E13"/>
              </a:solidFill>
              <a:latin typeface="Arial"/>
              <a:ea typeface="Arial"/>
              <a:cs typeface="Arial"/>
              <a:sym typeface="Arial"/>
            </a:endParaRPr>
          </a:p>
          <a:p>
            <a:pPr marL="0" lvl="0" indent="0" algn="ctr" rtl="0">
              <a:lnSpc>
                <a:spcPct val="100000"/>
              </a:lnSpc>
              <a:spcBef>
                <a:spcPts val="0"/>
              </a:spcBef>
              <a:spcAft>
                <a:spcPts val="0"/>
              </a:spcAft>
              <a:buClr>
                <a:schemeClr val="lt2"/>
              </a:buClr>
              <a:buSzPts val="1400"/>
              <a:buNone/>
            </a:pPr>
            <a:r>
              <a:rPr lang="id" sz="1400" dirty="0">
                <a:solidFill>
                  <a:srgbClr val="274E13"/>
                </a:solidFill>
                <a:latin typeface="Arial"/>
                <a:ea typeface="Arial"/>
                <a:cs typeface="Arial"/>
                <a:sym typeface="Arial"/>
              </a:rPr>
              <a:t>Pembimbing:</a:t>
            </a:r>
            <a:endParaRPr lang="en-US" dirty="0">
              <a:solidFill>
                <a:srgbClr val="274E13"/>
              </a:solidFill>
              <a:latin typeface="Calibri"/>
              <a:ea typeface="Arial"/>
              <a:cs typeface="Calibri"/>
              <a:sym typeface="Calibri"/>
            </a:endParaRPr>
          </a:p>
          <a:p>
            <a:pPr marL="0" lvl="0" indent="0" algn="ctr" defTabSz="179388" rtl="0">
              <a:lnSpc>
                <a:spcPct val="100000"/>
              </a:lnSpc>
              <a:spcBef>
                <a:spcPts val="0"/>
              </a:spcBef>
              <a:spcAft>
                <a:spcPts val="0"/>
              </a:spcAft>
              <a:buClr>
                <a:schemeClr val="lt2"/>
              </a:buClr>
              <a:buSzPts val="1400"/>
              <a:buNone/>
            </a:pPr>
            <a:r>
              <a:rPr lang="id" b="1" dirty="0">
                <a:solidFill>
                  <a:srgbClr val="274E13"/>
                </a:solidFill>
                <a:latin typeface="Arial"/>
                <a:ea typeface="Arial"/>
                <a:cs typeface="Arial"/>
                <a:sym typeface="Arial"/>
              </a:rPr>
              <a:t>Dr. dr. Muh. Fadjar Perkasa, Sp.T.H.T.</a:t>
            </a:r>
            <a:r>
              <a:rPr lang="en-US" b="1" dirty="0">
                <a:solidFill>
                  <a:srgbClr val="274E13"/>
                </a:solidFill>
                <a:latin typeface="Arial"/>
                <a:ea typeface="Arial"/>
                <a:cs typeface="Arial"/>
                <a:sym typeface="Arial"/>
              </a:rPr>
              <a:t>B.</a:t>
            </a:r>
            <a:r>
              <a:rPr lang="id" b="1" dirty="0">
                <a:solidFill>
                  <a:srgbClr val="274E13"/>
                </a:solidFill>
                <a:latin typeface="Arial"/>
                <a:ea typeface="Arial"/>
                <a:cs typeface="Arial"/>
                <a:sym typeface="Arial"/>
              </a:rPr>
              <a:t>K.L</a:t>
            </a:r>
            <a:r>
              <a:rPr lang="en-US" b="1" dirty="0">
                <a:solidFill>
                  <a:srgbClr val="274E13"/>
                </a:solidFill>
                <a:latin typeface="Arial"/>
                <a:ea typeface="Arial"/>
                <a:cs typeface="Arial"/>
                <a:sym typeface="Arial"/>
              </a:rPr>
              <a:t>,</a:t>
            </a:r>
            <a:r>
              <a:rPr lang="en-US" b="1" dirty="0" err="1">
                <a:solidFill>
                  <a:srgbClr val="274E13"/>
                </a:solidFill>
                <a:latin typeface="Arial"/>
                <a:ea typeface="Arial"/>
                <a:cs typeface="Arial"/>
                <a:sym typeface="Arial"/>
              </a:rPr>
              <a:t>Subsp.Rino</a:t>
            </a:r>
            <a:r>
              <a:rPr lang="id" b="1" dirty="0">
                <a:solidFill>
                  <a:srgbClr val="274E13"/>
                </a:solidFill>
                <a:latin typeface="Arial"/>
                <a:ea typeface="Arial"/>
                <a:cs typeface="Arial"/>
                <a:sym typeface="Arial"/>
              </a:rPr>
              <a:t>(K)</a:t>
            </a:r>
            <a:endParaRPr b="1" dirty="0">
              <a:solidFill>
                <a:srgbClr val="274E13"/>
              </a:solidFill>
              <a:latin typeface="Calibri"/>
              <a:ea typeface="Calibri"/>
              <a:cs typeface="Calibri"/>
              <a:sym typeface="Calibri"/>
            </a:endParaRPr>
          </a:p>
          <a:p>
            <a:pPr marL="0" lvl="0" indent="0" algn="ctr" rtl="0">
              <a:lnSpc>
                <a:spcPct val="100000"/>
              </a:lnSpc>
              <a:spcBef>
                <a:spcPts val="0"/>
              </a:spcBef>
              <a:spcAft>
                <a:spcPts val="0"/>
              </a:spcAft>
              <a:buClr>
                <a:schemeClr val="lt2"/>
              </a:buClr>
              <a:buSzPts val="1400"/>
              <a:buNone/>
            </a:pPr>
            <a:r>
              <a:rPr lang="en-US" b="1" dirty="0">
                <a:solidFill>
                  <a:srgbClr val="274E13"/>
                </a:solidFill>
                <a:latin typeface="Arial"/>
                <a:ea typeface="Arial"/>
                <a:cs typeface="Arial"/>
                <a:sym typeface="Arial"/>
              </a:rPr>
              <a:t>  </a:t>
            </a:r>
            <a:r>
              <a:rPr lang="id" b="1" dirty="0">
                <a:solidFill>
                  <a:srgbClr val="274E13"/>
                </a:solidFill>
                <a:latin typeface="Arial"/>
                <a:ea typeface="Arial"/>
                <a:cs typeface="Arial"/>
                <a:sym typeface="Arial"/>
              </a:rPr>
              <a:t>Dr. dr. Nani Iriani Djufri, Sp.T.H.T.</a:t>
            </a:r>
            <a:r>
              <a:rPr lang="en-US" b="1" dirty="0">
                <a:solidFill>
                  <a:srgbClr val="274E13"/>
                </a:solidFill>
                <a:latin typeface="Arial"/>
                <a:ea typeface="Arial"/>
                <a:cs typeface="Arial"/>
                <a:sym typeface="Arial"/>
              </a:rPr>
              <a:t>B.</a:t>
            </a:r>
            <a:r>
              <a:rPr lang="id" b="1" dirty="0">
                <a:solidFill>
                  <a:srgbClr val="274E13"/>
                </a:solidFill>
                <a:latin typeface="Arial"/>
                <a:ea typeface="Arial"/>
                <a:cs typeface="Arial"/>
                <a:sym typeface="Arial"/>
              </a:rPr>
              <a:t>K.L</a:t>
            </a:r>
            <a:r>
              <a:rPr lang="en-US" b="1" dirty="0">
                <a:solidFill>
                  <a:srgbClr val="274E13"/>
                </a:solidFill>
                <a:latin typeface="Arial"/>
                <a:ea typeface="Arial"/>
                <a:cs typeface="Arial"/>
                <a:sym typeface="Arial"/>
              </a:rPr>
              <a:t>,</a:t>
            </a:r>
            <a:r>
              <a:rPr lang="en-US" b="1" dirty="0" err="1">
                <a:solidFill>
                  <a:srgbClr val="274E13"/>
                </a:solidFill>
                <a:latin typeface="Arial"/>
                <a:ea typeface="Arial"/>
                <a:cs typeface="Arial"/>
                <a:sym typeface="Arial"/>
              </a:rPr>
              <a:t>Subsp.Onko</a:t>
            </a:r>
            <a:r>
              <a:rPr lang="id" b="1" dirty="0">
                <a:solidFill>
                  <a:srgbClr val="274E13"/>
                </a:solidFill>
                <a:latin typeface="Arial"/>
                <a:ea typeface="Arial"/>
                <a:cs typeface="Arial"/>
                <a:sym typeface="Arial"/>
              </a:rPr>
              <a:t>(K), FICS</a:t>
            </a:r>
            <a:endParaRPr b="1" dirty="0">
              <a:solidFill>
                <a:srgbClr val="274E13"/>
              </a:solidFill>
              <a:latin typeface="Arial"/>
              <a:ea typeface="Arial"/>
              <a:cs typeface="Arial"/>
              <a:sym typeface="Arial"/>
            </a:endParaRPr>
          </a:p>
          <a:p>
            <a:pPr marL="0" lvl="0" indent="0" algn="ctr" rtl="0">
              <a:lnSpc>
                <a:spcPct val="100000"/>
              </a:lnSpc>
              <a:spcBef>
                <a:spcPts val="0"/>
              </a:spcBef>
              <a:spcAft>
                <a:spcPts val="0"/>
              </a:spcAft>
              <a:buClr>
                <a:schemeClr val="lt2"/>
              </a:buClr>
              <a:buSzPts val="1400"/>
              <a:buNone/>
            </a:pPr>
            <a:r>
              <a:rPr lang="id" b="1" dirty="0">
                <a:solidFill>
                  <a:srgbClr val="274E13"/>
                </a:solidFill>
                <a:latin typeface="Arial"/>
                <a:ea typeface="Arial"/>
                <a:cs typeface="Arial"/>
                <a:sym typeface="Arial"/>
              </a:rPr>
              <a:t>Dr. dr. Arifin Seweng, MPH</a:t>
            </a:r>
            <a:endParaRPr b="1" dirty="0">
              <a:solidFill>
                <a:srgbClr val="274E13"/>
              </a:solidFill>
              <a:latin typeface="Arial"/>
              <a:ea typeface="Arial"/>
              <a:cs typeface="Arial"/>
              <a:sym typeface="Arial"/>
            </a:endParaRPr>
          </a:p>
          <a:p>
            <a:pPr marL="0" lvl="0" indent="0" algn="ctr" rtl="0">
              <a:lnSpc>
                <a:spcPct val="115000"/>
              </a:lnSpc>
              <a:spcBef>
                <a:spcPts val="1200"/>
              </a:spcBef>
              <a:spcAft>
                <a:spcPts val="0"/>
              </a:spcAft>
              <a:buClr>
                <a:schemeClr val="dk1"/>
              </a:buClr>
              <a:buSzPts val="1100"/>
              <a:buFont typeface="Arial"/>
              <a:buNone/>
            </a:pPr>
            <a:endParaRPr sz="1200" b="1" dirty="0">
              <a:solidFill>
                <a:schemeClr val="dk1"/>
              </a:solidFill>
              <a:latin typeface="Arial"/>
              <a:ea typeface="Arial"/>
              <a:cs typeface="Arial"/>
              <a:sym typeface="Arial"/>
            </a:endParaRPr>
          </a:p>
          <a:p>
            <a:pPr marL="0" lvl="0" indent="0" algn="ctr" rtl="0">
              <a:lnSpc>
                <a:spcPct val="100000"/>
              </a:lnSpc>
              <a:spcBef>
                <a:spcPts val="0"/>
              </a:spcBef>
              <a:spcAft>
                <a:spcPts val="0"/>
              </a:spcAft>
              <a:buClr>
                <a:schemeClr val="lt2"/>
              </a:buClr>
              <a:buSzPts val="1400"/>
              <a:buNone/>
            </a:pPr>
            <a:endParaRPr b="1" dirty="0">
              <a:solidFill>
                <a:srgbClr val="274E13"/>
              </a:solidFill>
              <a:latin typeface="Arial"/>
              <a:ea typeface="Arial"/>
              <a:cs typeface="Arial"/>
              <a:sym typeface="Arial"/>
            </a:endParaRPr>
          </a:p>
          <a:p>
            <a:pPr marL="0" lvl="0" indent="0" algn="l" rtl="0">
              <a:lnSpc>
                <a:spcPct val="100000"/>
              </a:lnSpc>
              <a:spcBef>
                <a:spcPts val="800"/>
              </a:spcBef>
              <a:spcAft>
                <a:spcPts val="0"/>
              </a:spcAft>
              <a:buClr>
                <a:schemeClr val="lt2"/>
              </a:buClr>
              <a:buSzPts val="1400"/>
              <a:buNone/>
            </a:pPr>
            <a:endParaRPr sz="1100" dirty="0"/>
          </a:p>
        </p:txBody>
      </p:sp>
      <p:pic>
        <p:nvPicPr>
          <p:cNvPr id="254" name="Google Shape;254;p27"/>
          <p:cNvPicPr preferRelativeResize="0"/>
          <p:nvPr/>
        </p:nvPicPr>
        <p:blipFill rotWithShape="1">
          <a:blip r:embed="rId3">
            <a:alphaModFix/>
          </a:blip>
          <a:srcRect/>
          <a:stretch/>
        </p:blipFill>
        <p:spPr>
          <a:xfrm>
            <a:off x="2293258" y="1830974"/>
            <a:ext cx="1063228" cy="1117996"/>
          </a:xfrm>
          <a:prstGeom prst="rect">
            <a:avLst/>
          </a:prstGeom>
          <a:noFill/>
          <a:ln>
            <a:noFill/>
          </a:ln>
        </p:spPr>
      </p:pic>
      <p:pic>
        <p:nvPicPr>
          <p:cNvPr id="2" name="Picture 1">
            <a:extLst>
              <a:ext uri="{FF2B5EF4-FFF2-40B4-BE49-F238E27FC236}">
                <a16:creationId xmlns:a16="http://schemas.microsoft.com/office/drawing/2014/main" id="{18315513-F85A-64C5-AC36-66B9A5BE8E81}"/>
              </a:ext>
            </a:extLst>
          </p:cNvPr>
          <p:cNvPicPr>
            <a:picLocks noChangeAspect="1"/>
          </p:cNvPicPr>
          <p:nvPr/>
        </p:nvPicPr>
        <p:blipFill>
          <a:blip r:embed="rId4"/>
          <a:stretch>
            <a:fillRect/>
          </a:stretch>
        </p:blipFill>
        <p:spPr>
          <a:xfrm>
            <a:off x="7821386" y="1926771"/>
            <a:ext cx="1232807" cy="938893"/>
          </a:xfrm>
          <a:prstGeom prst="rect">
            <a:avLst/>
          </a:prstGeom>
        </p:spPr>
      </p:pic>
      <p:sp>
        <p:nvSpPr>
          <p:cNvPr id="3" name="Google Shape;259;p28">
            <a:extLst>
              <a:ext uri="{FF2B5EF4-FFF2-40B4-BE49-F238E27FC236}">
                <a16:creationId xmlns:a16="http://schemas.microsoft.com/office/drawing/2014/main" id="{D7E37C79-DCE7-A128-88DF-E2A0C4BEBB68}"/>
              </a:ext>
            </a:extLst>
          </p:cNvPr>
          <p:cNvSpPr txBox="1">
            <a:spLocks/>
          </p:cNvSpPr>
          <p:nvPr/>
        </p:nvSpPr>
        <p:spPr>
          <a:xfrm>
            <a:off x="627936" y="541650"/>
            <a:ext cx="3706200" cy="458100"/>
          </a:xfrm>
          <a:prstGeom prst="rect">
            <a:avLst/>
          </a:prstGeom>
          <a:noFill/>
          <a:ln>
            <a:noFill/>
          </a:ln>
        </p:spPr>
        <p:txBody>
          <a:bodyPr spcFirstLastPara="1" wrap="square" lIns="0" tIns="0" rIns="0" bIns="0" anchor="b" anchorCtr="0">
            <a:normAutofit fontScale="850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500"/>
              <a:buFont typeface="Franklin Gothic"/>
              <a:buNone/>
              <a:defRPr sz="4500" b="1" i="0" u="none" strike="noStrike" cap="none">
                <a:solidFill>
                  <a:schemeClr val="dk1"/>
                </a:solidFill>
                <a:latin typeface="Franklin Gothic"/>
                <a:ea typeface="Franklin Gothic"/>
                <a:cs typeface="Franklin Gothic"/>
                <a:sym typeface="Franklin Gothic"/>
              </a:defRPr>
            </a:lvl1pPr>
            <a:lvl2pPr marR="0" lvl="1"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400" b="0" i="0" u="none" strike="noStrike" cap="none">
                <a:solidFill>
                  <a:schemeClr val="lt2"/>
                </a:solidFill>
                <a:latin typeface="Arial"/>
                <a:ea typeface="Arial"/>
                <a:cs typeface="Arial"/>
                <a:sym typeface="Arial"/>
              </a:defRPr>
            </a:lvl9pPr>
          </a:lstStyle>
          <a:p>
            <a:r>
              <a:rPr lang="en-US" dirty="0"/>
              <a:t>KARYA AKHIR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29"/>
          <p:cNvSpPr txBox="1">
            <a:spLocks noGrp="1"/>
          </p:cNvSpPr>
          <p:nvPr>
            <p:ph type="title"/>
          </p:nvPr>
        </p:nvSpPr>
        <p:spPr>
          <a:xfrm>
            <a:off x="820841" y="2571747"/>
            <a:ext cx="5649300" cy="458100"/>
          </a:xfrm>
          <a:prstGeom prst="rect">
            <a:avLst/>
          </a:prstGeom>
        </p:spPr>
        <p:txBody>
          <a:bodyPr spcFirstLastPara="1" wrap="square" lIns="0" tIns="0" rIns="0" bIns="0" anchor="b" anchorCtr="0">
            <a:normAutofit/>
          </a:bodyPr>
          <a:lstStyle/>
          <a:p>
            <a:pPr marL="0" lvl="0" indent="0" algn="ctr" rtl="0">
              <a:spcBef>
                <a:spcPts val="0"/>
              </a:spcBef>
              <a:spcAft>
                <a:spcPts val="0"/>
              </a:spcAft>
              <a:buNone/>
            </a:pPr>
            <a:r>
              <a:rPr lang="id"/>
              <a:t>PENDAHULUAN</a:t>
            </a:r>
            <a:endParaRPr/>
          </a:p>
        </p:txBody>
      </p:sp>
      <p:sp>
        <p:nvSpPr>
          <p:cNvPr id="267" name="Google Shape;267;p29"/>
          <p:cNvSpPr/>
          <p:nvPr/>
        </p:nvSpPr>
        <p:spPr>
          <a:xfrm>
            <a:off x="1752470" y="2101925"/>
            <a:ext cx="447817" cy="121962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0"/>
          <p:cNvSpPr txBox="1">
            <a:spLocks noGrp="1"/>
          </p:cNvSpPr>
          <p:nvPr>
            <p:ph type="title"/>
          </p:nvPr>
        </p:nvSpPr>
        <p:spPr>
          <a:xfrm>
            <a:off x="347167" y="28574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Latar Belakang</a:t>
            </a:r>
            <a:endParaRPr/>
          </a:p>
        </p:txBody>
      </p:sp>
      <p:sp>
        <p:nvSpPr>
          <p:cNvPr id="273" name="Google Shape;273;p30"/>
          <p:cNvSpPr txBox="1"/>
          <p:nvPr/>
        </p:nvSpPr>
        <p:spPr>
          <a:xfrm>
            <a:off x="362542" y="1545225"/>
            <a:ext cx="8260200" cy="1323600"/>
          </a:xfrm>
          <a:prstGeom prst="rect">
            <a:avLst/>
          </a:prstGeom>
          <a:solidFill>
            <a:srgbClr val="FFF2CC"/>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sz="1700" dirty="0"/>
              <a:t>Suatu proses inflamasi dari hidung yang ditandai dengan </a:t>
            </a:r>
            <a:r>
              <a:rPr lang="id" sz="2000" dirty="0">
                <a:solidFill>
                  <a:schemeClr val="dk1"/>
                </a:solidFill>
              </a:rPr>
              <a:t>≥ </a:t>
            </a:r>
            <a:r>
              <a:rPr lang="id" sz="1700" dirty="0">
                <a:solidFill>
                  <a:schemeClr val="dk1"/>
                </a:solidFill>
              </a:rPr>
              <a:t>2 </a:t>
            </a:r>
            <a:r>
              <a:rPr lang="id" sz="1700" dirty="0"/>
              <a:t>gejala dengan salah satu gejala harus mencakup hidung tersumbat/ obstruksi/ kongesti dan atau adanya sekret hidung (anterior/posterior nasal drip), </a:t>
            </a:r>
            <a:r>
              <a:rPr lang="en-US" sz="1700" dirty="0"/>
              <a:t>n</a:t>
            </a:r>
            <a:r>
              <a:rPr lang="id" sz="1700" dirty="0"/>
              <a:t>yeri wajah/tekanan daerah sinus, dan penurunan atau hilangnya daya penghidu.</a:t>
            </a:r>
            <a:endParaRPr sz="1700" dirty="0"/>
          </a:p>
        </p:txBody>
      </p:sp>
      <p:sp>
        <p:nvSpPr>
          <p:cNvPr id="274" name="Google Shape;274;p30"/>
          <p:cNvSpPr txBox="1"/>
          <p:nvPr/>
        </p:nvSpPr>
        <p:spPr>
          <a:xfrm>
            <a:off x="347167" y="4076025"/>
            <a:ext cx="8260200" cy="708000"/>
          </a:xfrm>
          <a:prstGeom prst="rect">
            <a:avLst/>
          </a:prstGeom>
          <a:solidFill>
            <a:srgbClr val="A2C4C9"/>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sz="1700" dirty="0"/>
              <a:t>Gambaran CT Scan terdapat perubahan mukosa pada daerah kompleks ostiomeatal dan atau sinus dengan perlangsungan lebih dari 12 minggu</a:t>
            </a:r>
            <a:r>
              <a:rPr lang="en-US" sz="1700" dirty="0"/>
              <a:t>.</a:t>
            </a:r>
            <a:endParaRPr sz="1700" dirty="0"/>
          </a:p>
        </p:txBody>
      </p:sp>
      <p:sp>
        <p:nvSpPr>
          <p:cNvPr id="275" name="Google Shape;275;p30"/>
          <p:cNvSpPr txBox="1"/>
          <p:nvPr/>
        </p:nvSpPr>
        <p:spPr>
          <a:xfrm>
            <a:off x="347175" y="928988"/>
            <a:ext cx="66606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600" b="1"/>
              <a:t>Rinosinusitis pada orang dewasa dalam EPOS tahun 2020 adalah</a:t>
            </a:r>
            <a:endParaRPr sz="1600" b="1"/>
          </a:p>
        </p:txBody>
      </p:sp>
      <p:sp>
        <p:nvSpPr>
          <p:cNvPr id="276" name="Google Shape;276;p30"/>
          <p:cNvSpPr txBox="1"/>
          <p:nvPr/>
        </p:nvSpPr>
        <p:spPr>
          <a:xfrm>
            <a:off x="347167" y="3018525"/>
            <a:ext cx="8260200" cy="969600"/>
          </a:xfrm>
          <a:prstGeom prst="rect">
            <a:avLst/>
          </a:prstGeom>
          <a:solidFill>
            <a:srgbClr val="B6D7A8"/>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sz="1700" dirty="0"/>
              <a:t>Salah satu temuan endoskopi, yaitu: 1) polip nasi, dan atau 2) sekret mukopurulen yang berasal dari meatus nasi media, dan atau 3) edema / obstruksi mukosa terutama pada meatus nasi media.</a:t>
            </a:r>
            <a:endParaRPr sz="1700" dirty="0"/>
          </a:p>
        </p:txBody>
      </p:sp>
      <p:sp>
        <p:nvSpPr>
          <p:cNvPr id="277" name="Google Shape;277;p30"/>
          <p:cNvSpPr/>
          <p:nvPr/>
        </p:nvSpPr>
        <p:spPr>
          <a:xfrm>
            <a:off x="587025" y="1299850"/>
            <a:ext cx="2156100" cy="245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0"/>
          <p:cNvSpPr/>
          <p:nvPr/>
        </p:nvSpPr>
        <p:spPr>
          <a:xfrm>
            <a:off x="391350" y="768725"/>
            <a:ext cx="1537500" cy="109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0"/>
          <p:cNvSpPr txBox="1"/>
          <p:nvPr/>
        </p:nvSpPr>
        <p:spPr>
          <a:xfrm>
            <a:off x="7291800" y="4784025"/>
            <a:ext cx="1852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a:latin typeface="Libre Franklin"/>
                <a:ea typeface="Libre Franklin"/>
                <a:cs typeface="Libre Franklin"/>
                <a:sym typeface="Libre Franklin"/>
              </a:rPr>
              <a:t>Fokkens </a:t>
            </a:r>
            <a:r>
              <a:rPr lang="id" i="1">
                <a:latin typeface="Libre Franklin"/>
                <a:ea typeface="Libre Franklin"/>
                <a:cs typeface="Libre Franklin"/>
                <a:sym typeface="Libre Franklin"/>
              </a:rPr>
              <a:t>et.al., </a:t>
            </a:r>
            <a:r>
              <a:rPr lang="id">
                <a:latin typeface="Libre Franklin"/>
                <a:ea typeface="Libre Franklin"/>
                <a:cs typeface="Libre Franklin"/>
                <a:sym typeface="Libre Franklin"/>
              </a:rPr>
              <a:t>2020</a:t>
            </a:r>
            <a:endParaRPr>
              <a:latin typeface="Libre Franklin"/>
              <a:ea typeface="Libre Franklin"/>
              <a:cs typeface="Libre Franklin"/>
              <a:sym typeface="Libre Frankli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31"/>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Latar Belakang</a:t>
            </a:r>
            <a:endParaRPr/>
          </a:p>
        </p:txBody>
      </p:sp>
      <p:sp>
        <p:nvSpPr>
          <p:cNvPr id="285" name="Google Shape;285;p31"/>
          <p:cNvSpPr txBox="1"/>
          <p:nvPr/>
        </p:nvSpPr>
        <p:spPr>
          <a:xfrm>
            <a:off x="456317" y="1704106"/>
            <a:ext cx="7383600" cy="400079"/>
          </a:xfrm>
          <a:prstGeom prst="rect">
            <a:avLst/>
          </a:prstGeom>
          <a:solidFill>
            <a:srgbClr val="FCE5CD"/>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dirty="0"/>
              <a:t>Rinosinusitis kronik diderita sekitar 15% dari seluruh populasi. </a:t>
            </a:r>
            <a:r>
              <a:rPr lang="id" dirty="0">
                <a:solidFill>
                  <a:schemeClr val="dk1"/>
                </a:solidFill>
              </a:rPr>
              <a:t>(Husni and Pradista, 2012)</a:t>
            </a:r>
            <a:endParaRPr dirty="0"/>
          </a:p>
        </p:txBody>
      </p:sp>
      <p:sp>
        <p:nvSpPr>
          <p:cNvPr id="286" name="Google Shape;286;p31"/>
          <p:cNvSpPr txBox="1"/>
          <p:nvPr/>
        </p:nvSpPr>
        <p:spPr>
          <a:xfrm>
            <a:off x="456325" y="3250225"/>
            <a:ext cx="8344200" cy="1692741"/>
          </a:xfrm>
          <a:prstGeom prst="rect">
            <a:avLst/>
          </a:prstGeom>
          <a:solidFill>
            <a:srgbClr val="F4CCCC"/>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dirty="0"/>
              <a:t>Penelitian yang dilakukan di Divisi Rinologi Departemen THT RS Cipto Mangunkusumo pada Januari – Agustus 2005, dari 435 penderita, 69 % (300 pasien) menderita Rinosinusitis kronik. (Sitinjak, 2016)</a:t>
            </a:r>
            <a:endParaRPr dirty="0"/>
          </a:p>
          <a:p>
            <a:pPr marL="0" lvl="0" indent="0" algn="just" rtl="0">
              <a:spcBef>
                <a:spcPts val="0"/>
              </a:spcBef>
              <a:spcAft>
                <a:spcPts val="0"/>
              </a:spcAft>
              <a:buNone/>
            </a:pPr>
            <a:r>
              <a:rPr lang="id" dirty="0">
                <a:solidFill>
                  <a:schemeClr val="dk1"/>
                </a:solidFill>
              </a:rPr>
              <a:t>Berdasarkan data di Bagian Ilmu Kesehatan THT-KL FK Universitas Hasanuddin Makassar, jumlah kasus rinologi periode tahun 2003 sampai dengan tahun 2007 yaitu penderita rawat jalan sebanyak 12.557 kasus dan penderita rawat inap sebanyak 1.092 kasus. Kasus rawat inap yang terbanyak yaitu rinosinusitis (sebesar 41,5%) dimana kelompok umur yang terbanyak menderita rinosinusitis yakni pada umur 30 - 39 tahun (23,3%). (Punagi AQ, 2008)</a:t>
            </a:r>
            <a:endParaRPr sz="1800" dirty="0"/>
          </a:p>
        </p:txBody>
      </p:sp>
      <p:sp>
        <p:nvSpPr>
          <p:cNvPr id="287" name="Google Shape;287;p31"/>
          <p:cNvSpPr txBox="1"/>
          <p:nvPr/>
        </p:nvSpPr>
        <p:spPr>
          <a:xfrm>
            <a:off x="456317" y="2261722"/>
            <a:ext cx="7383600" cy="830966"/>
          </a:xfrm>
          <a:prstGeom prst="rect">
            <a:avLst/>
          </a:prstGeom>
          <a:solidFill>
            <a:srgbClr val="FCE5CD"/>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dirty="0"/>
              <a:t>Berdasarkan data Center for Disease Control and Prevention (CDC) untuk kejadian rinosinusitis pada orang dewasa di Amerika Serikat tahun 2014 mencapai 29,4 juta orang atau 12,3%. (Dewi, PKY., </a:t>
            </a:r>
            <a:r>
              <a:rPr lang="id" i="1" dirty="0"/>
              <a:t>et al.,</a:t>
            </a:r>
            <a:r>
              <a:rPr lang="id" dirty="0"/>
              <a:t>2018)</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2"/>
          <p:cNvSpPr txBox="1">
            <a:spLocks noGrp="1"/>
          </p:cNvSpPr>
          <p:nvPr>
            <p:ph type="title"/>
          </p:nvPr>
        </p:nvSpPr>
        <p:spPr>
          <a:xfrm>
            <a:off x="347167" y="7581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Latar Belakang</a:t>
            </a:r>
            <a:endParaRPr/>
          </a:p>
        </p:txBody>
      </p:sp>
      <p:sp>
        <p:nvSpPr>
          <p:cNvPr id="293" name="Google Shape;293;p32"/>
          <p:cNvSpPr txBox="1"/>
          <p:nvPr/>
        </p:nvSpPr>
        <p:spPr>
          <a:xfrm>
            <a:off x="347167" y="1995150"/>
            <a:ext cx="8286600" cy="923400"/>
          </a:xfrm>
          <a:prstGeom prst="rect">
            <a:avLst/>
          </a:prstGeom>
          <a:solidFill>
            <a:srgbClr val="D9EAD3"/>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sz="1600" dirty="0"/>
              <a:t>Rinomanometri adalah tes fungsional aerodinamik hidung yang mengukur aliran udara transnasal dan gradien tekanan antara nasofaring dan depan hidung secara bersamaan dan memungkinkan resistensi hidung dihitung dari data ini</a:t>
            </a:r>
            <a:r>
              <a:rPr lang="en-US" sz="1600" dirty="0"/>
              <a:t>.</a:t>
            </a:r>
            <a:r>
              <a:rPr lang="id" sz="1600" dirty="0"/>
              <a:t> (Dermirbas </a:t>
            </a:r>
            <a:r>
              <a:rPr lang="id" sz="1600" i="1" dirty="0"/>
              <a:t>et al.</a:t>
            </a:r>
            <a:r>
              <a:rPr lang="id" sz="1600" dirty="0"/>
              <a:t>, 2011)</a:t>
            </a:r>
            <a:endParaRPr sz="1600" dirty="0"/>
          </a:p>
        </p:txBody>
      </p:sp>
      <p:sp>
        <p:nvSpPr>
          <p:cNvPr id="294" name="Google Shape;294;p32"/>
          <p:cNvSpPr txBox="1"/>
          <p:nvPr/>
        </p:nvSpPr>
        <p:spPr>
          <a:xfrm>
            <a:off x="347167" y="3151125"/>
            <a:ext cx="8286600" cy="1169700"/>
          </a:xfrm>
          <a:prstGeom prst="rect">
            <a:avLst/>
          </a:prstGeom>
          <a:solidFill>
            <a:srgbClr val="D9EAD3"/>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sz="1600"/>
              <a:t>Pemeriksaan penunjang dapat digunakan untuk mendiagnosis dan mengevaluasi gejala sumbatan hidung. Pemeriksaan secara obyektif yang telah diakui secara internasional adalah pemeriksaan patensi hidung secara kuantitatif dengan menggunakan alat rinomanometri. (Walsh,2006; Sutjipto, 2007)</a:t>
            </a: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3"/>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Latar Belakang</a:t>
            </a:r>
            <a:endParaRPr/>
          </a:p>
        </p:txBody>
      </p:sp>
      <p:sp>
        <p:nvSpPr>
          <p:cNvPr id="300" name="Google Shape;300;p33"/>
          <p:cNvSpPr txBox="1"/>
          <p:nvPr/>
        </p:nvSpPr>
        <p:spPr>
          <a:xfrm>
            <a:off x="484225" y="2269750"/>
            <a:ext cx="8143800" cy="1015800"/>
          </a:xfrm>
          <a:prstGeom prst="rect">
            <a:avLst/>
          </a:prstGeom>
          <a:solidFill>
            <a:srgbClr val="E6B8AF"/>
          </a:solidFill>
          <a:ln>
            <a:noFill/>
          </a:ln>
        </p:spPr>
        <p:txBody>
          <a:bodyPr spcFirstLastPara="1" wrap="square" lIns="91425" tIns="91425" rIns="91425" bIns="91425" anchor="t" anchorCtr="0">
            <a:spAutoFit/>
          </a:bodyPr>
          <a:lstStyle/>
          <a:p>
            <a:pPr marL="0" lvl="0" indent="0" rtl="0">
              <a:spcBef>
                <a:spcPts val="0"/>
              </a:spcBef>
              <a:spcAft>
                <a:spcPts val="0"/>
              </a:spcAft>
              <a:buNone/>
            </a:pPr>
            <a:r>
              <a:rPr lang="id" sz="1800" dirty="0"/>
              <a:t>Pemeriksaan rinomanometri memiliki manfaat dalam berbagai kasus gangguan aliran pada hidung atau obstruksi nasi pada rinosinusitis kronik primer pre dan post operasi Bedah Sinus Endoskopi Fungsional (BSEF).</a:t>
            </a:r>
            <a:endParaRPr sz="1800" dirty="0"/>
          </a:p>
        </p:txBody>
      </p:sp>
      <p:sp>
        <p:nvSpPr>
          <p:cNvPr id="301" name="Google Shape;301;p33"/>
          <p:cNvSpPr txBox="1"/>
          <p:nvPr/>
        </p:nvSpPr>
        <p:spPr>
          <a:xfrm>
            <a:off x="484225" y="3602250"/>
            <a:ext cx="8078700" cy="461700"/>
          </a:xfrm>
          <a:prstGeom prst="rect">
            <a:avLst/>
          </a:prstGeom>
          <a:solidFill>
            <a:srgbClr val="E6B8AF"/>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800" dirty="0">
                <a:solidFill>
                  <a:schemeClr val="dk1"/>
                </a:solidFill>
              </a:rPr>
              <a:t>Penelitian terkait seperti ini belum pernah dilakukan di Makassar</a:t>
            </a:r>
            <a:r>
              <a:rPr lang="en-US" sz="1800" dirty="0">
                <a:solidFill>
                  <a:schemeClr val="dk1"/>
                </a:solidFill>
              </a:rPr>
              <a:t>.</a:t>
            </a:r>
            <a:endParaRPr sz="1800" dirty="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34"/>
          <p:cNvSpPr txBox="1">
            <a:spLocks noGrp="1"/>
          </p:cNvSpPr>
          <p:nvPr>
            <p:ph type="title"/>
          </p:nvPr>
        </p:nvSpPr>
        <p:spPr>
          <a:xfrm>
            <a:off x="723016" y="659297"/>
            <a:ext cx="56493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Rumusan Masalah</a:t>
            </a:r>
            <a:endParaRPr/>
          </a:p>
        </p:txBody>
      </p:sp>
      <p:sp>
        <p:nvSpPr>
          <p:cNvPr id="307" name="Google Shape;307;p34"/>
          <p:cNvSpPr txBox="1"/>
          <p:nvPr/>
        </p:nvSpPr>
        <p:spPr>
          <a:xfrm>
            <a:off x="1444811" y="2571750"/>
            <a:ext cx="6066600" cy="1477500"/>
          </a:xfrm>
          <a:prstGeom prst="rect">
            <a:avLst/>
          </a:prstGeom>
          <a:solidFill>
            <a:srgbClr val="CFE2F3"/>
          </a:solidFill>
          <a:ln>
            <a:noFill/>
          </a:ln>
        </p:spPr>
        <p:txBody>
          <a:bodyPr spcFirstLastPara="1" wrap="square" lIns="91425" tIns="91425" rIns="91425" bIns="91425" anchor="t" anchorCtr="0">
            <a:spAutoFit/>
          </a:bodyPr>
          <a:lstStyle/>
          <a:p>
            <a:pPr marL="0" lvl="0" indent="0" rtl="0">
              <a:spcBef>
                <a:spcPts val="0"/>
              </a:spcBef>
              <a:spcAft>
                <a:spcPts val="0"/>
              </a:spcAft>
              <a:buNone/>
            </a:pPr>
            <a:r>
              <a:rPr lang="id" sz="2100" dirty="0"/>
              <a:t>Bagaimana perbandingan hasil pemeriksaan rinomanometri pada pasien rinosinusitis kronis primer pre dan post Bedah Sinus Endoskopik Fungsional (BSEF)</a:t>
            </a:r>
            <a:r>
              <a:rPr lang="en-US" sz="2100" dirty="0"/>
              <a:t>.</a:t>
            </a:r>
            <a:endParaRPr sz="2100" dirty="0"/>
          </a:p>
        </p:txBody>
      </p:sp>
      <p:sp>
        <p:nvSpPr>
          <p:cNvPr id="308" name="Google Shape;308;p34"/>
          <p:cNvSpPr/>
          <p:nvPr/>
        </p:nvSpPr>
        <p:spPr>
          <a:xfrm>
            <a:off x="684875" y="1132125"/>
            <a:ext cx="3466200" cy="69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4" name="Google Shape;314;p35"/>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Tujuan Penelitian</a:t>
            </a:r>
            <a:endParaRPr/>
          </a:p>
        </p:txBody>
      </p:sp>
      <p:pic>
        <p:nvPicPr>
          <p:cNvPr id="315" name="Google Shape;315;p35"/>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sp>
        <p:nvSpPr>
          <p:cNvPr id="316" name="Google Shape;316;p35"/>
          <p:cNvSpPr txBox="1"/>
          <p:nvPr/>
        </p:nvSpPr>
        <p:spPr>
          <a:xfrm>
            <a:off x="209650" y="2683550"/>
            <a:ext cx="1928700" cy="461700"/>
          </a:xfrm>
          <a:prstGeom prst="rect">
            <a:avLst/>
          </a:prstGeom>
          <a:solidFill>
            <a:srgbClr val="93C47D"/>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sz="1800" b="1">
                <a:latin typeface="Libre Franklin"/>
                <a:ea typeface="Libre Franklin"/>
                <a:cs typeface="Libre Franklin"/>
                <a:sym typeface="Libre Franklin"/>
              </a:rPr>
              <a:t>Tujuan Umum</a:t>
            </a:r>
            <a:endParaRPr sz="1800" b="1">
              <a:latin typeface="Libre Franklin"/>
              <a:ea typeface="Libre Franklin"/>
              <a:cs typeface="Libre Franklin"/>
              <a:sym typeface="Libre Franklin"/>
            </a:endParaRPr>
          </a:p>
        </p:txBody>
      </p:sp>
      <p:sp>
        <p:nvSpPr>
          <p:cNvPr id="317" name="Google Shape;317;p35"/>
          <p:cNvSpPr txBox="1"/>
          <p:nvPr/>
        </p:nvSpPr>
        <p:spPr>
          <a:xfrm>
            <a:off x="2599650" y="2429600"/>
            <a:ext cx="6230700" cy="969600"/>
          </a:xfrm>
          <a:prstGeom prst="rect">
            <a:avLst/>
          </a:prstGeom>
          <a:noFill/>
          <a:ln>
            <a:noFill/>
          </a:ln>
        </p:spPr>
        <p:txBody>
          <a:bodyPr spcFirstLastPara="1" wrap="square" lIns="91425" tIns="91425" rIns="91425" bIns="91425" anchor="t" anchorCtr="0">
            <a:spAutoFit/>
          </a:bodyPr>
          <a:lstStyle/>
          <a:p>
            <a:pPr marL="0" lvl="0" indent="0" rtl="0">
              <a:spcBef>
                <a:spcPts val="0"/>
              </a:spcBef>
              <a:spcAft>
                <a:spcPts val="0"/>
              </a:spcAft>
              <a:buNone/>
            </a:pPr>
            <a:r>
              <a:rPr lang="id" sz="1700" dirty="0">
                <a:latin typeface="Libre Franklin"/>
                <a:ea typeface="Libre Franklin"/>
                <a:cs typeface="Libre Franklin"/>
                <a:sym typeface="Libre Franklin"/>
              </a:rPr>
              <a:t>Untuk mengetahui perbandingan hasil pemeriksaan rinomanometri pada pasien rinosinusitis kronis primer pre dan post Bedah Sinus Endoskopik Fungsional (BSEF).</a:t>
            </a:r>
            <a:endParaRPr sz="1700" dirty="0">
              <a:latin typeface="Libre Franklin"/>
              <a:ea typeface="Libre Franklin"/>
              <a:cs typeface="Libre Franklin"/>
              <a:sym typeface="Libre Franklin"/>
            </a:endParaRPr>
          </a:p>
        </p:txBody>
      </p:sp>
      <p:sp>
        <p:nvSpPr>
          <p:cNvPr id="318" name="Google Shape;318;p35"/>
          <p:cNvSpPr/>
          <p:nvPr/>
        </p:nvSpPr>
        <p:spPr>
          <a:xfrm>
            <a:off x="734475" y="1229928"/>
            <a:ext cx="3130800" cy="125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4" name="Google Shape;324;p36"/>
          <p:cNvSpPr txBox="1">
            <a:spLocks noGrp="1"/>
          </p:cNvSpPr>
          <p:nvPr>
            <p:ph type="title"/>
          </p:nvPr>
        </p:nvSpPr>
        <p:spPr>
          <a:xfrm>
            <a:off x="661492" y="19912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Tujuan Penelitian</a:t>
            </a:r>
            <a:endParaRPr/>
          </a:p>
        </p:txBody>
      </p:sp>
      <p:pic>
        <p:nvPicPr>
          <p:cNvPr id="325" name="Google Shape;325;p36"/>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sp>
        <p:nvSpPr>
          <p:cNvPr id="326" name="Google Shape;326;p36"/>
          <p:cNvSpPr txBox="1"/>
          <p:nvPr/>
        </p:nvSpPr>
        <p:spPr>
          <a:xfrm>
            <a:off x="285750" y="2459950"/>
            <a:ext cx="1698900" cy="431100"/>
          </a:xfrm>
          <a:prstGeom prst="rect">
            <a:avLst/>
          </a:prstGeom>
          <a:solidFill>
            <a:srgbClr val="93C47D"/>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600" b="1">
                <a:latin typeface="Libre Franklin"/>
                <a:ea typeface="Libre Franklin"/>
                <a:cs typeface="Libre Franklin"/>
                <a:sym typeface="Libre Franklin"/>
              </a:rPr>
              <a:t>Tujuan Khusus</a:t>
            </a:r>
            <a:endParaRPr sz="1600" b="1">
              <a:latin typeface="Libre Franklin"/>
              <a:ea typeface="Libre Franklin"/>
              <a:cs typeface="Libre Franklin"/>
              <a:sym typeface="Libre Franklin"/>
            </a:endParaRPr>
          </a:p>
        </p:txBody>
      </p:sp>
      <p:sp>
        <p:nvSpPr>
          <p:cNvPr id="327" name="Google Shape;327;p36"/>
          <p:cNvSpPr txBox="1"/>
          <p:nvPr/>
        </p:nvSpPr>
        <p:spPr>
          <a:xfrm>
            <a:off x="1984650" y="987225"/>
            <a:ext cx="6873600" cy="4272934"/>
          </a:xfrm>
          <a:prstGeom prst="rect">
            <a:avLst/>
          </a:prstGeom>
          <a:noFill/>
          <a:ln>
            <a:noFill/>
          </a:ln>
        </p:spPr>
        <p:txBody>
          <a:bodyPr spcFirstLastPara="1" wrap="square" lIns="91425" tIns="91425" rIns="91425" bIns="91425" anchor="t" anchorCtr="0">
            <a:spAutoFit/>
          </a:bodyPr>
          <a:lstStyle/>
          <a:p>
            <a:pPr marL="360000" lvl="0" indent="-191601" algn="l" rtl="0">
              <a:spcBef>
                <a:spcPts val="0"/>
              </a:spcBef>
              <a:spcAft>
                <a:spcPts val="0"/>
              </a:spcAft>
              <a:buSzPts val="1600"/>
              <a:buAutoNum type="arabicPeriod"/>
            </a:pPr>
            <a:r>
              <a:rPr lang="id" dirty="0"/>
              <a:t>Mengukur tekanan resistensi dan patensi rongga hidung dengan rinomanometri pada pasien rinosinusitis kronik primer tanpa pemasangan tampon Lidokain : Efedrin sebelum tindakan Bedah Sinus Endoskopi Fungsional (BSEF).</a:t>
            </a:r>
            <a:endParaRPr dirty="0"/>
          </a:p>
          <a:p>
            <a:pPr marL="360000" lvl="0" indent="-191601" algn="l" rtl="0">
              <a:spcBef>
                <a:spcPts val="1000"/>
              </a:spcBef>
              <a:spcAft>
                <a:spcPts val="0"/>
              </a:spcAft>
              <a:buSzPts val="1600"/>
              <a:buAutoNum type="arabicPeriod"/>
            </a:pPr>
            <a:r>
              <a:rPr lang="id" dirty="0"/>
              <a:t>Mengukur tekanan resistensi dan patensi rongga hidung dengan rinomanometri pada pasien rinosinusitis kronik primer setelah pemasangan tampon Lidokain : Efedrin sebelum tindakan Bedah Sinus Endoskopi Fungsional (BSEF).</a:t>
            </a:r>
            <a:endParaRPr dirty="0"/>
          </a:p>
          <a:p>
            <a:pPr marL="360000" lvl="0" indent="-191601" algn="l" rtl="0">
              <a:spcBef>
                <a:spcPts val="1000"/>
              </a:spcBef>
              <a:spcAft>
                <a:spcPts val="0"/>
              </a:spcAft>
              <a:buSzPts val="1600"/>
              <a:buAutoNum type="arabicPeriod"/>
            </a:pPr>
            <a:r>
              <a:rPr lang="id" dirty="0"/>
              <a:t>Mengukur tekanan resistensi dan patensi rongga hidung dengan rinomanometri pada pasien rinosinusitis kronik primer setelah 3 minggu tindakan Bedah Sinus Endoskopi Fungsional (BSEF).</a:t>
            </a:r>
            <a:endParaRPr lang="en-US" dirty="0"/>
          </a:p>
          <a:p>
            <a:pPr marL="360000" indent="-191601">
              <a:spcBef>
                <a:spcPts val="1000"/>
              </a:spcBef>
              <a:buSzPts val="1600"/>
              <a:buFont typeface="Arial"/>
              <a:buAutoNum type="arabicPeriod"/>
            </a:pPr>
            <a:r>
              <a:rPr lang="en-US" dirty="0" err="1"/>
              <a:t>Membandingkan</a:t>
            </a:r>
            <a:r>
              <a:rPr lang="en-US" dirty="0"/>
              <a:t> </a:t>
            </a:r>
            <a:r>
              <a:rPr lang="en-US" dirty="0" err="1"/>
              <a:t>hasil</a:t>
            </a:r>
            <a:r>
              <a:rPr lang="en-US" dirty="0"/>
              <a:t> </a:t>
            </a:r>
            <a:r>
              <a:rPr lang="en-US" dirty="0" err="1"/>
              <a:t>pengukuran</a:t>
            </a:r>
            <a:r>
              <a:rPr lang="en-US" dirty="0"/>
              <a:t> </a:t>
            </a:r>
            <a:r>
              <a:rPr lang="en-US" dirty="0" err="1"/>
              <a:t>tekanan</a:t>
            </a:r>
            <a:r>
              <a:rPr lang="en-US" dirty="0"/>
              <a:t> </a:t>
            </a:r>
            <a:r>
              <a:rPr lang="en-US" dirty="0" err="1"/>
              <a:t>resistensi</a:t>
            </a:r>
            <a:r>
              <a:rPr lang="en-US" dirty="0"/>
              <a:t> dan </a:t>
            </a:r>
            <a:r>
              <a:rPr lang="en-US" dirty="0" err="1"/>
              <a:t>patensi</a:t>
            </a:r>
            <a:r>
              <a:rPr lang="en-US" dirty="0"/>
              <a:t> </a:t>
            </a:r>
            <a:r>
              <a:rPr lang="en-US" dirty="0" err="1"/>
              <a:t>rongga</a:t>
            </a:r>
            <a:r>
              <a:rPr lang="en-US" dirty="0"/>
              <a:t> </a:t>
            </a:r>
            <a:r>
              <a:rPr lang="en-US" dirty="0" err="1"/>
              <a:t>hidung</a:t>
            </a:r>
            <a:r>
              <a:rPr lang="en-US" dirty="0"/>
              <a:t> </a:t>
            </a:r>
            <a:r>
              <a:rPr lang="en-US" dirty="0" err="1"/>
              <a:t>dengan</a:t>
            </a:r>
            <a:r>
              <a:rPr lang="en-US" dirty="0"/>
              <a:t> </a:t>
            </a:r>
            <a:r>
              <a:rPr lang="en-US" dirty="0" err="1"/>
              <a:t>rinomanometri</a:t>
            </a:r>
            <a:r>
              <a:rPr lang="en-US" dirty="0"/>
              <a:t> pada </a:t>
            </a:r>
            <a:r>
              <a:rPr lang="en-US" dirty="0" err="1"/>
              <a:t>pasien</a:t>
            </a:r>
            <a:r>
              <a:rPr lang="en-US" dirty="0"/>
              <a:t> </a:t>
            </a:r>
            <a:r>
              <a:rPr lang="en-US" dirty="0" err="1"/>
              <a:t>rinosinusitis</a:t>
            </a:r>
            <a:r>
              <a:rPr lang="en-US" dirty="0"/>
              <a:t> </a:t>
            </a:r>
            <a:r>
              <a:rPr lang="en-US" dirty="0" err="1"/>
              <a:t>kronis</a:t>
            </a:r>
            <a:r>
              <a:rPr lang="en-US" dirty="0"/>
              <a:t> primer pre dan post </a:t>
            </a:r>
            <a:r>
              <a:rPr lang="en-US" dirty="0" err="1"/>
              <a:t>pemasangan</a:t>
            </a:r>
            <a:r>
              <a:rPr lang="en-US" dirty="0"/>
              <a:t> tampon </a:t>
            </a:r>
            <a:r>
              <a:rPr lang="en-US" dirty="0" err="1"/>
              <a:t>Lidokain</a:t>
            </a:r>
            <a:r>
              <a:rPr lang="en-US" dirty="0"/>
              <a:t> : </a:t>
            </a:r>
            <a:r>
              <a:rPr lang="en-US" dirty="0" err="1"/>
              <a:t>Efedrin</a:t>
            </a:r>
            <a:r>
              <a:rPr lang="en-US" dirty="0"/>
              <a:t> </a:t>
            </a:r>
            <a:r>
              <a:rPr lang="en-US" dirty="0" err="1"/>
              <a:t>sebelum</a:t>
            </a:r>
            <a:r>
              <a:rPr lang="en-US" dirty="0"/>
              <a:t> Tindakan </a:t>
            </a:r>
            <a:r>
              <a:rPr lang="en-US" dirty="0" err="1"/>
              <a:t>Bedah</a:t>
            </a:r>
            <a:r>
              <a:rPr lang="en-US" dirty="0"/>
              <a:t> sinus </a:t>
            </a:r>
            <a:r>
              <a:rPr lang="en-US" dirty="0" err="1"/>
              <a:t>Endoskopi</a:t>
            </a:r>
            <a:r>
              <a:rPr lang="en-US" dirty="0"/>
              <a:t> </a:t>
            </a:r>
            <a:r>
              <a:rPr lang="en-US" dirty="0" err="1"/>
              <a:t>Fungsional</a:t>
            </a:r>
            <a:r>
              <a:rPr lang="en-US" dirty="0"/>
              <a:t> (BSEF).</a:t>
            </a:r>
          </a:p>
          <a:p>
            <a:pPr marL="360000" lvl="0" indent="-191601" algn="l" rtl="0">
              <a:spcBef>
                <a:spcPts val="1000"/>
              </a:spcBef>
              <a:spcAft>
                <a:spcPts val="1000"/>
              </a:spcAft>
              <a:buSzPts val="1600"/>
              <a:buAutoNum type="arabicPeriod"/>
            </a:pPr>
            <a:r>
              <a:rPr lang="id" dirty="0"/>
              <a:t>Membandingkan hasil pengukuran tekanan resistensi dan patensi rongga hidung dengan rinomanometri pada pasien rinosinusitis kronis primer pre dan post Bedah Sinus Endoskopi Fungsional (BSEF).</a:t>
            </a:r>
            <a:endParaRPr dirty="0"/>
          </a:p>
        </p:txBody>
      </p:sp>
      <p:sp>
        <p:nvSpPr>
          <p:cNvPr id="328" name="Google Shape;328;p36"/>
          <p:cNvSpPr/>
          <p:nvPr/>
        </p:nvSpPr>
        <p:spPr>
          <a:xfrm>
            <a:off x="714375" y="759378"/>
            <a:ext cx="3130800" cy="125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7"/>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Hipotesis Penelitian</a:t>
            </a:r>
            <a:endParaRPr/>
          </a:p>
        </p:txBody>
      </p:sp>
      <p:sp>
        <p:nvSpPr>
          <p:cNvPr id="334" name="Google Shape;334;p37"/>
          <p:cNvSpPr txBox="1"/>
          <p:nvPr/>
        </p:nvSpPr>
        <p:spPr>
          <a:xfrm>
            <a:off x="1733150" y="2376075"/>
            <a:ext cx="6261600" cy="1293000"/>
          </a:xfrm>
          <a:prstGeom prst="rect">
            <a:avLst/>
          </a:prstGeom>
          <a:solidFill>
            <a:srgbClr val="D0E0E3"/>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800"/>
              <a:t>Tekanan resistensi dan patensi rongga hidung pada pasien rinosinusitis kronik primer yang telah menjalani operasi Bedah Sinus Endoskopi Fungsional (BSEF) mengalami perbaikan pada pengukuran rinomanometri.</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38"/>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Manfaat Penelitian</a:t>
            </a:r>
            <a:endParaRPr/>
          </a:p>
        </p:txBody>
      </p:sp>
      <p:sp>
        <p:nvSpPr>
          <p:cNvPr id="340" name="Google Shape;340;p38"/>
          <p:cNvSpPr txBox="1"/>
          <p:nvPr/>
        </p:nvSpPr>
        <p:spPr>
          <a:xfrm>
            <a:off x="1900850" y="2022000"/>
            <a:ext cx="6957300" cy="2534700"/>
          </a:xfrm>
          <a:prstGeom prst="rect">
            <a:avLst/>
          </a:prstGeom>
          <a:noFill/>
          <a:ln>
            <a:noFill/>
          </a:ln>
        </p:spPr>
        <p:txBody>
          <a:bodyPr spcFirstLastPara="1" wrap="square" lIns="91425" tIns="91425" rIns="91425" bIns="91425" anchor="t" anchorCtr="0">
            <a:spAutoFit/>
          </a:bodyPr>
          <a:lstStyle/>
          <a:p>
            <a:pPr marL="457200" lvl="0" indent="-336550" algn="just" rtl="0">
              <a:spcBef>
                <a:spcPts val="0"/>
              </a:spcBef>
              <a:spcAft>
                <a:spcPts val="0"/>
              </a:spcAft>
              <a:buSzPts val="1700"/>
              <a:buAutoNum type="arabicPeriod"/>
            </a:pPr>
            <a:r>
              <a:rPr lang="id" sz="1700"/>
              <a:t>Hasil penelitian dapat menambah informasi ilmiah mengenai tekanan resistensi dan patensi rongga hidung pada pasien rinosinusitis kronis primer yang telah menjalani operasi.</a:t>
            </a:r>
            <a:endParaRPr sz="1700"/>
          </a:p>
          <a:p>
            <a:pPr marL="457200" lvl="0" indent="-336550" algn="just" rtl="0">
              <a:spcBef>
                <a:spcPts val="1000"/>
              </a:spcBef>
              <a:spcAft>
                <a:spcPts val="0"/>
              </a:spcAft>
              <a:buSzPts val="1700"/>
              <a:buAutoNum type="arabicPeriod"/>
            </a:pPr>
            <a:r>
              <a:rPr lang="id" sz="1700"/>
              <a:t>Hasil penelitian dapat dijadikan sebagai data dasar untuk penelitian bagi pengembangan ilmu pengetahuan.</a:t>
            </a:r>
            <a:endParaRPr sz="1700"/>
          </a:p>
          <a:p>
            <a:pPr marL="457200" lvl="0" indent="-336550" algn="just" rtl="0">
              <a:spcBef>
                <a:spcPts val="1000"/>
              </a:spcBef>
              <a:spcAft>
                <a:spcPts val="1000"/>
              </a:spcAft>
              <a:buSzPts val="1700"/>
              <a:buAutoNum type="arabicPeriod"/>
            </a:pPr>
            <a:r>
              <a:rPr lang="id" sz="1700"/>
              <a:t>Hasil yang di peroleh dari penelitian ini diharapkan rinomanometri berpotensi sebagai alat ukur keberhasilan terapi pada pasien rinosinusitis kronik primer.</a:t>
            </a:r>
            <a:endParaRPr sz="17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39"/>
          <p:cNvSpPr txBox="1">
            <a:spLocks noGrp="1"/>
          </p:cNvSpPr>
          <p:nvPr>
            <p:ph type="title"/>
          </p:nvPr>
        </p:nvSpPr>
        <p:spPr>
          <a:xfrm>
            <a:off x="820841" y="2571747"/>
            <a:ext cx="5649300" cy="458100"/>
          </a:xfrm>
          <a:prstGeom prst="rect">
            <a:avLst/>
          </a:prstGeom>
        </p:spPr>
        <p:txBody>
          <a:bodyPr spcFirstLastPara="1" wrap="square" lIns="0" tIns="0" rIns="0" bIns="0" anchor="b" anchorCtr="0">
            <a:normAutofit/>
          </a:bodyPr>
          <a:lstStyle/>
          <a:p>
            <a:pPr marL="0" lvl="0" indent="0" algn="ctr" rtl="0">
              <a:spcBef>
                <a:spcPts val="0"/>
              </a:spcBef>
              <a:spcAft>
                <a:spcPts val="0"/>
              </a:spcAft>
              <a:buNone/>
            </a:pPr>
            <a:r>
              <a:rPr lang="id"/>
              <a:t>Tinjauan Pustaka</a:t>
            </a:r>
            <a:endParaRPr/>
          </a:p>
        </p:txBody>
      </p:sp>
      <p:sp>
        <p:nvSpPr>
          <p:cNvPr id="346" name="Google Shape;346;p39"/>
          <p:cNvSpPr/>
          <p:nvPr/>
        </p:nvSpPr>
        <p:spPr>
          <a:xfrm>
            <a:off x="1221030" y="2190988"/>
            <a:ext cx="804036" cy="121962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40"/>
          <p:cNvSpPr txBox="1">
            <a:spLocks noGrp="1"/>
          </p:cNvSpPr>
          <p:nvPr>
            <p:ph type="title"/>
          </p:nvPr>
        </p:nvSpPr>
        <p:spPr>
          <a:xfrm>
            <a:off x="195967" y="14007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sz="2100"/>
              <a:t>Anatomi Hidung</a:t>
            </a:r>
            <a:endParaRPr sz="2100"/>
          </a:p>
        </p:txBody>
      </p:sp>
      <p:pic>
        <p:nvPicPr>
          <p:cNvPr id="352" name="Google Shape;352;p40"/>
          <p:cNvPicPr preferRelativeResize="0"/>
          <p:nvPr/>
        </p:nvPicPr>
        <p:blipFill rotWithShape="1">
          <a:blip r:embed="rId3">
            <a:alphaModFix/>
          </a:blip>
          <a:srcRect l="24318" t="30099" r="15915" b="9301"/>
          <a:stretch/>
        </p:blipFill>
        <p:spPr>
          <a:xfrm>
            <a:off x="1407900" y="963238"/>
            <a:ext cx="6447125" cy="3388325"/>
          </a:xfrm>
          <a:prstGeom prst="rect">
            <a:avLst/>
          </a:prstGeom>
          <a:noFill/>
          <a:ln>
            <a:noFill/>
          </a:ln>
        </p:spPr>
      </p:pic>
      <p:sp>
        <p:nvSpPr>
          <p:cNvPr id="353" name="Google Shape;353;p40"/>
          <p:cNvSpPr/>
          <p:nvPr/>
        </p:nvSpPr>
        <p:spPr>
          <a:xfrm>
            <a:off x="217325" y="628950"/>
            <a:ext cx="1310100" cy="28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40"/>
          <p:cNvSpPr txBox="1"/>
          <p:nvPr/>
        </p:nvSpPr>
        <p:spPr>
          <a:xfrm>
            <a:off x="3487350" y="4657650"/>
            <a:ext cx="2169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b="1">
                <a:latin typeface="Libre Franklin"/>
                <a:ea typeface="Libre Franklin"/>
                <a:cs typeface="Libre Franklin"/>
                <a:sym typeface="Libre Franklin"/>
              </a:rPr>
              <a:t>Bagian luar hidung</a:t>
            </a:r>
            <a:endParaRPr b="1">
              <a:latin typeface="Libre Franklin"/>
              <a:ea typeface="Libre Franklin"/>
              <a:cs typeface="Libre Franklin"/>
              <a:sym typeface="Libre Frankli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pic>
        <p:nvPicPr>
          <p:cNvPr id="359" name="Google Shape;359;p41"/>
          <p:cNvPicPr preferRelativeResize="0"/>
          <p:nvPr/>
        </p:nvPicPr>
        <p:blipFill>
          <a:blip r:embed="rId3">
            <a:alphaModFix/>
          </a:blip>
          <a:stretch>
            <a:fillRect/>
          </a:stretch>
        </p:blipFill>
        <p:spPr>
          <a:xfrm>
            <a:off x="2809775" y="173925"/>
            <a:ext cx="3819625" cy="4330814"/>
          </a:xfrm>
          <a:prstGeom prst="rect">
            <a:avLst/>
          </a:prstGeom>
          <a:noFill/>
          <a:ln>
            <a:noFill/>
          </a:ln>
        </p:spPr>
      </p:pic>
      <p:sp>
        <p:nvSpPr>
          <p:cNvPr id="360" name="Google Shape;360;p41"/>
          <p:cNvSpPr txBox="1"/>
          <p:nvPr/>
        </p:nvSpPr>
        <p:spPr>
          <a:xfrm>
            <a:off x="2594535" y="4626900"/>
            <a:ext cx="42501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800" b="1">
                <a:solidFill>
                  <a:schemeClr val="dk1"/>
                </a:solidFill>
                <a:latin typeface="Times New Roman"/>
                <a:ea typeface="Times New Roman"/>
                <a:cs typeface="Times New Roman"/>
                <a:sym typeface="Times New Roman"/>
              </a:rPr>
              <a:t>Struktur anatomi dinding lateral hidung </a:t>
            </a:r>
            <a:endParaRPr sz="2100" b="1">
              <a:latin typeface="Libre Franklin"/>
              <a:ea typeface="Libre Franklin"/>
              <a:cs typeface="Libre Franklin"/>
              <a:sym typeface="Libre Franklin"/>
            </a:endParaRPr>
          </a:p>
        </p:txBody>
      </p:sp>
      <p:sp>
        <p:nvSpPr>
          <p:cNvPr id="361" name="Google Shape;361;p41"/>
          <p:cNvSpPr txBox="1">
            <a:spLocks noGrp="1"/>
          </p:cNvSpPr>
          <p:nvPr>
            <p:ph type="title"/>
          </p:nvPr>
        </p:nvSpPr>
        <p:spPr>
          <a:xfrm>
            <a:off x="195967" y="14007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sz="2100"/>
              <a:t>Anatomi Hidung</a:t>
            </a:r>
            <a:endParaRPr sz="2100"/>
          </a:p>
        </p:txBody>
      </p:sp>
      <p:sp>
        <p:nvSpPr>
          <p:cNvPr id="362" name="Google Shape;362;p41"/>
          <p:cNvSpPr/>
          <p:nvPr/>
        </p:nvSpPr>
        <p:spPr>
          <a:xfrm>
            <a:off x="217325" y="628950"/>
            <a:ext cx="1310100" cy="28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42"/>
          <p:cNvSpPr txBox="1">
            <a:spLocks noGrp="1"/>
          </p:cNvSpPr>
          <p:nvPr>
            <p:ph type="title"/>
          </p:nvPr>
        </p:nvSpPr>
        <p:spPr>
          <a:xfrm>
            <a:off x="2322450" y="126225"/>
            <a:ext cx="4499100" cy="531000"/>
          </a:xfrm>
          <a:prstGeom prst="rect">
            <a:avLst/>
          </a:prstGeom>
        </p:spPr>
        <p:txBody>
          <a:bodyPr spcFirstLastPara="1" wrap="square" lIns="0" tIns="0" rIns="0" bIns="0" anchor="b" anchorCtr="0">
            <a:normAutofit fontScale="90000"/>
          </a:bodyPr>
          <a:lstStyle/>
          <a:p>
            <a:pPr marL="0" lvl="0" indent="0" algn="ctr" rtl="0">
              <a:spcBef>
                <a:spcPts val="0"/>
              </a:spcBef>
              <a:spcAft>
                <a:spcPts val="0"/>
              </a:spcAft>
              <a:buNone/>
            </a:pPr>
            <a:r>
              <a:rPr lang="id" sz="2700"/>
              <a:t>Anatomi Sinus Paranasalis dan Kompleks Ostiomeatal</a:t>
            </a:r>
            <a:endParaRPr sz="2700"/>
          </a:p>
        </p:txBody>
      </p:sp>
      <p:pic>
        <p:nvPicPr>
          <p:cNvPr id="368" name="Google Shape;368;p42"/>
          <p:cNvPicPr preferRelativeResize="0"/>
          <p:nvPr/>
        </p:nvPicPr>
        <p:blipFill rotWithShape="1">
          <a:blip r:embed="rId3">
            <a:alphaModFix/>
          </a:blip>
          <a:srcRect t="18706" b="21981"/>
          <a:stretch/>
        </p:blipFill>
        <p:spPr>
          <a:xfrm>
            <a:off x="285750" y="880550"/>
            <a:ext cx="4318300" cy="4047075"/>
          </a:xfrm>
          <a:prstGeom prst="rect">
            <a:avLst/>
          </a:prstGeom>
          <a:noFill/>
          <a:ln>
            <a:noFill/>
          </a:ln>
        </p:spPr>
      </p:pic>
      <p:pic>
        <p:nvPicPr>
          <p:cNvPr id="369" name="Google Shape;369;p42"/>
          <p:cNvPicPr preferRelativeResize="0"/>
          <p:nvPr/>
        </p:nvPicPr>
        <p:blipFill>
          <a:blip r:embed="rId4">
            <a:alphaModFix/>
          </a:blip>
          <a:stretch>
            <a:fillRect/>
          </a:stretch>
        </p:blipFill>
        <p:spPr>
          <a:xfrm>
            <a:off x="4604050" y="880549"/>
            <a:ext cx="4235150" cy="39772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43"/>
          <p:cNvSpPr>
            <a:spLocks noGrp="1"/>
          </p:cNvSpPr>
          <p:nvPr>
            <p:ph type="pic" idx="2"/>
          </p:nvPr>
        </p:nvSpPr>
        <p:spPr>
          <a:xfrm>
            <a:off x="3885600" y="250200"/>
            <a:ext cx="5258400" cy="4643100"/>
          </a:xfrm>
          <a:prstGeom prst="rect">
            <a:avLst/>
          </a:prstGeom>
          <a:ln w="9525" cap="flat" cmpd="sng">
            <a:solidFill>
              <a:srgbClr val="A2C4C9"/>
            </a:solidFill>
            <a:prstDash val="solid"/>
            <a:round/>
            <a:headEnd type="none" w="sm" len="sm"/>
            <a:tailEnd type="none" w="sm" len="sm"/>
          </a:ln>
        </p:spPr>
        <p:txBody>
          <a:bodyPr spcFirstLastPara="1" wrap="square" lIns="68575" tIns="34275" rIns="68575" bIns="34275" anchor="t" anchorCtr="0">
            <a:noAutofit/>
          </a:bodyPr>
          <a:lstStyle/>
          <a:p>
            <a:pPr marL="0" lvl="0" indent="0" algn="l" rtl="0">
              <a:spcBef>
                <a:spcPts val="0"/>
              </a:spcBef>
              <a:spcAft>
                <a:spcPts val="0"/>
              </a:spcAft>
              <a:buNone/>
            </a:pPr>
            <a:r>
              <a:rPr lang="id" sz="1300" b="1"/>
              <a:t>Filtrasi </a:t>
            </a:r>
            <a:endParaRPr sz="1300" b="1"/>
          </a:p>
          <a:p>
            <a:pPr marL="269999" lvl="0" indent="0" algn="l" rtl="0">
              <a:lnSpc>
                <a:spcPct val="100000"/>
              </a:lnSpc>
              <a:spcBef>
                <a:spcPts val="1000"/>
              </a:spcBef>
              <a:spcAft>
                <a:spcPts val="0"/>
              </a:spcAft>
              <a:buNone/>
            </a:pPr>
            <a:r>
              <a:rPr lang="id" sz="1300"/>
              <a:t>Menyaring bahan partikular</a:t>
            </a:r>
            <a:endParaRPr sz="1300"/>
          </a:p>
          <a:p>
            <a:pPr marL="269999" lvl="0" indent="0" algn="l" rtl="0">
              <a:lnSpc>
                <a:spcPct val="100000"/>
              </a:lnSpc>
              <a:spcBef>
                <a:spcPts val="0"/>
              </a:spcBef>
              <a:spcAft>
                <a:spcPts val="0"/>
              </a:spcAft>
              <a:buNone/>
            </a:pPr>
            <a:r>
              <a:rPr lang="id" sz="1300"/>
              <a:t>Transpor organisme asing, iritan dan alergen</a:t>
            </a:r>
            <a:endParaRPr sz="1300"/>
          </a:p>
          <a:p>
            <a:pPr marL="269999" lvl="0" indent="0" algn="l" rtl="0">
              <a:lnSpc>
                <a:spcPct val="100000"/>
              </a:lnSpc>
              <a:spcBef>
                <a:spcPts val="0"/>
              </a:spcBef>
              <a:spcAft>
                <a:spcPts val="0"/>
              </a:spcAft>
              <a:buNone/>
            </a:pPr>
            <a:r>
              <a:rPr lang="id" sz="1300"/>
              <a:t>Melindungi dari partikel yang besar agar tidak mencapai saluran nafas bawah</a:t>
            </a:r>
            <a:endParaRPr sz="1300"/>
          </a:p>
          <a:p>
            <a:pPr marL="269999" lvl="0" indent="0" algn="l" rtl="0">
              <a:lnSpc>
                <a:spcPct val="100000"/>
              </a:lnSpc>
              <a:spcBef>
                <a:spcPts val="0"/>
              </a:spcBef>
              <a:spcAft>
                <a:spcPts val="0"/>
              </a:spcAft>
              <a:buNone/>
            </a:pPr>
            <a:endParaRPr sz="1300"/>
          </a:p>
          <a:p>
            <a:pPr marL="0" lvl="0" indent="0" algn="l" rtl="0">
              <a:spcBef>
                <a:spcPts val="0"/>
              </a:spcBef>
              <a:spcAft>
                <a:spcPts val="0"/>
              </a:spcAft>
              <a:buNone/>
            </a:pPr>
            <a:r>
              <a:rPr lang="id" sz="1300" b="1"/>
              <a:t>Menghangatkan</a:t>
            </a:r>
            <a:endParaRPr sz="1300" b="1"/>
          </a:p>
          <a:p>
            <a:pPr marL="269999" lvl="0" indent="0" algn="l" rtl="0">
              <a:spcBef>
                <a:spcPts val="1000"/>
              </a:spcBef>
              <a:spcAft>
                <a:spcPts val="0"/>
              </a:spcAft>
              <a:buNone/>
            </a:pPr>
            <a:r>
              <a:rPr lang="id" sz="1300"/>
              <a:t>Meningkatkan temperatur inspirasi, pada udara dingin</a:t>
            </a:r>
            <a:endParaRPr sz="1300"/>
          </a:p>
          <a:p>
            <a:pPr marL="269999" lvl="0" indent="0" algn="l" rtl="0">
              <a:spcBef>
                <a:spcPts val="0"/>
              </a:spcBef>
              <a:spcAft>
                <a:spcPts val="0"/>
              </a:spcAft>
              <a:buNone/>
            </a:pPr>
            <a:r>
              <a:rPr lang="id" sz="1300"/>
              <a:t>Menghantarkan udara hangat ke saluran nafas bawah</a:t>
            </a:r>
            <a:endParaRPr sz="1300"/>
          </a:p>
          <a:p>
            <a:pPr marL="0" lvl="0" indent="0" algn="l" rtl="0">
              <a:spcBef>
                <a:spcPts val="0"/>
              </a:spcBef>
              <a:spcAft>
                <a:spcPts val="0"/>
              </a:spcAft>
              <a:buNone/>
            </a:pPr>
            <a:endParaRPr sz="1300"/>
          </a:p>
          <a:p>
            <a:pPr marL="0" lvl="0" indent="0" algn="l" rtl="0">
              <a:spcBef>
                <a:spcPts val="0"/>
              </a:spcBef>
              <a:spcAft>
                <a:spcPts val="0"/>
              </a:spcAft>
              <a:buNone/>
            </a:pPr>
            <a:r>
              <a:rPr lang="id" sz="1300" b="1"/>
              <a:t>Humidifikasi</a:t>
            </a:r>
            <a:endParaRPr sz="1300" b="1"/>
          </a:p>
          <a:p>
            <a:pPr marL="269999" lvl="0" indent="0" algn="l" rtl="0">
              <a:spcBef>
                <a:spcPts val="1000"/>
              </a:spcBef>
              <a:spcAft>
                <a:spcPts val="0"/>
              </a:spcAft>
              <a:buNone/>
            </a:pPr>
            <a:r>
              <a:rPr lang="id" sz="1300"/>
              <a:t>Meningkatkan kelembapan udara inspirasi, pada udara kering</a:t>
            </a:r>
            <a:endParaRPr sz="1300"/>
          </a:p>
          <a:p>
            <a:pPr marL="269999" lvl="0" indent="0" algn="l" rtl="0">
              <a:spcBef>
                <a:spcPts val="0"/>
              </a:spcBef>
              <a:spcAft>
                <a:spcPts val="0"/>
              </a:spcAft>
              <a:buNone/>
            </a:pPr>
            <a:r>
              <a:rPr lang="id" sz="1300"/>
              <a:t>Menghantarkan udara yang lembap ke saluran nafas bawah</a:t>
            </a:r>
            <a:endParaRPr sz="1300"/>
          </a:p>
          <a:p>
            <a:pPr marL="269999" lvl="0" indent="0" algn="l" rtl="0">
              <a:spcBef>
                <a:spcPts val="0"/>
              </a:spcBef>
              <a:spcAft>
                <a:spcPts val="0"/>
              </a:spcAft>
              <a:buNone/>
            </a:pPr>
            <a:r>
              <a:rPr lang="id" sz="1300"/>
              <a:t>Mucociliary clearance</a:t>
            </a:r>
            <a:endParaRPr sz="1300"/>
          </a:p>
          <a:p>
            <a:pPr marL="269999" lvl="0" indent="0" algn="l" rtl="0">
              <a:spcBef>
                <a:spcPts val="0"/>
              </a:spcBef>
              <a:spcAft>
                <a:spcPts val="0"/>
              </a:spcAft>
              <a:buNone/>
            </a:pPr>
            <a:r>
              <a:rPr lang="id" sz="1300"/>
              <a:t>Pergerakan mucus blanket melalui sinus dan hidung</a:t>
            </a:r>
            <a:endParaRPr sz="1300"/>
          </a:p>
          <a:p>
            <a:pPr marL="269999" lvl="0" indent="0" algn="l" rtl="0">
              <a:spcBef>
                <a:spcPts val="0"/>
              </a:spcBef>
              <a:spcAft>
                <a:spcPts val="0"/>
              </a:spcAft>
              <a:buNone/>
            </a:pPr>
            <a:r>
              <a:rPr lang="id" sz="1300"/>
              <a:t>Transpor mucus blanket ke faring</a:t>
            </a:r>
            <a:endParaRPr sz="1300"/>
          </a:p>
          <a:p>
            <a:pPr marL="0" lvl="0" indent="0" algn="l" rtl="0">
              <a:spcBef>
                <a:spcPts val="0"/>
              </a:spcBef>
              <a:spcAft>
                <a:spcPts val="0"/>
              </a:spcAft>
              <a:buNone/>
            </a:pPr>
            <a:endParaRPr sz="1300"/>
          </a:p>
          <a:p>
            <a:pPr marL="0" lvl="0" indent="0" algn="l" rtl="0">
              <a:spcBef>
                <a:spcPts val="0"/>
              </a:spcBef>
              <a:spcAft>
                <a:spcPts val="0"/>
              </a:spcAft>
              <a:buNone/>
            </a:pPr>
            <a:r>
              <a:rPr lang="id" sz="1300" b="1"/>
              <a:t>Ventilasi</a:t>
            </a:r>
            <a:endParaRPr sz="1300" b="1"/>
          </a:p>
          <a:p>
            <a:pPr marL="269999" marR="165545" lvl="0" indent="0" algn="l" rtl="0">
              <a:spcBef>
                <a:spcPts val="1000"/>
              </a:spcBef>
              <a:spcAft>
                <a:spcPts val="0"/>
              </a:spcAft>
              <a:buNone/>
            </a:pPr>
            <a:r>
              <a:rPr lang="id" sz="1300"/>
              <a:t>Meningkatkan tekanan oksigen dalam sinus</a:t>
            </a:r>
            <a:endParaRPr sz="1300"/>
          </a:p>
          <a:p>
            <a:pPr marL="269999" marR="165545" lvl="0" indent="0" algn="l" rtl="0">
              <a:spcBef>
                <a:spcPts val="0"/>
              </a:spcBef>
              <a:spcAft>
                <a:spcPts val="0"/>
              </a:spcAft>
              <a:buNone/>
            </a:pPr>
            <a:r>
              <a:rPr lang="id" sz="1300"/>
              <a:t>Memungkinkan terdapatnya lingkungan yang normal bagi epitel respiratori</a:t>
            </a:r>
            <a:endParaRPr sz="1300"/>
          </a:p>
          <a:p>
            <a:pPr marL="0" lvl="0" indent="0" algn="l" rtl="0">
              <a:spcBef>
                <a:spcPts val="0"/>
              </a:spcBef>
              <a:spcAft>
                <a:spcPts val="1000"/>
              </a:spcAft>
              <a:buNone/>
            </a:pPr>
            <a:endParaRPr sz="1000"/>
          </a:p>
        </p:txBody>
      </p:sp>
      <p:sp>
        <p:nvSpPr>
          <p:cNvPr id="375" name="Google Shape;375;p43"/>
          <p:cNvSpPr/>
          <p:nvPr/>
        </p:nvSpPr>
        <p:spPr>
          <a:xfrm>
            <a:off x="503175" y="1956725"/>
            <a:ext cx="2669700" cy="852600"/>
          </a:xfrm>
          <a:prstGeom prst="round2DiagRect">
            <a:avLst>
              <a:gd name="adj1" fmla="val 16667"/>
              <a:gd name="adj2"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90000"/>
              </a:lnSpc>
              <a:spcBef>
                <a:spcPts val="0"/>
              </a:spcBef>
              <a:spcAft>
                <a:spcPts val="0"/>
              </a:spcAft>
              <a:buClr>
                <a:schemeClr val="dk1"/>
              </a:buClr>
              <a:buSzPts val="1100"/>
              <a:buFont typeface="Arial"/>
              <a:buNone/>
            </a:pPr>
            <a:r>
              <a:rPr lang="id" sz="2200" b="1">
                <a:solidFill>
                  <a:schemeClr val="dk1"/>
                </a:solidFill>
                <a:latin typeface="Franklin Gothic"/>
                <a:ea typeface="Franklin Gothic"/>
                <a:cs typeface="Franklin Gothic"/>
                <a:sym typeface="Franklin Gothic"/>
              </a:rPr>
              <a:t>Fungsi hidung dan Sinus Paranasalis</a:t>
            </a:r>
            <a:endParaRPr sz="2200" b="1">
              <a:solidFill>
                <a:schemeClr val="dk1"/>
              </a:solidFill>
              <a:latin typeface="Franklin Gothic"/>
              <a:ea typeface="Franklin Gothic"/>
              <a:cs typeface="Franklin Gothic"/>
              <a:sym typeface="Franklin Gothic"/>
            </a:endParaRPr>
          </a:p>
        </p:txBody>
      </p:sp>
      <p:sp>
        <p:nvSpPr>
          <p:cNvPr id="376" name="Google Shape;376;p43"/>
          <p:cNvSpPr/>
          <p:nvPr/>
        </p:nvSpPr>
        <p:spPr>
          <a:xfrm>
            <a:off x="531125" y="1118150"/>
            <a:ext cx="1914900" cy="5964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44"/>
          <p:cNvSpPr txBox="1">
            <a:spLocks noGrp="1"/>
          </p:cNvSpPr>
          <p:nvPr>
            <p:ph type="title"/>
          </p:nvPr>
        </p:nvSpPr>
        <p:spPr>
          <a:xfrm>
            <a:off x="723016" y="659297"/>
            <a:ext cx="8128883" cy="4581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id" sz="2400" dirty="0"/>
              <a:t>Fisiologi Aliran Udara Hidung </a:t>
            </a:r>
            <a:r>
              <a:rPr lang="id" sz="2400" i="1" dirty="0"/>
              <a:t>(Nasal Airflow)</a:t>
            </a:r>
            <a:endParaRPr sz="2400" dirty="0"/>
          </a:p>
        </p:txBody>
      </p:sp>
      <p:sp>
        <p:nvSpPr>
          <p:cNvPr id="386" name="Google Shape;386;p44"/>
          <p:cNvSpPr txBox="1"/>
          <p:nvPr/>
        </p:nvSpPr>
        <p:spPr>
          <a:xfrm>
            <a:off x="148850" y="4743300"/>
            <a:ext cx="1852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dirty="0">
                <a:latin typeface="Libre Franklin"/>
                <a:ea typeface="Libre Franklin"/>
                <a:cs typeface="Libre Franklin"/>
                <a:sym typeface="Libre Franklin"/>
              </a:rPr>
              <a:t>Probst et al.</a:t>
            </a:r>
            <a:r>
              <a:rPr lang="id" i="1" dirty="0">
                <a:latin typeface="Libre Franklin"/>
                <a:ea typeface="Libre Franklin"/>
                <a:cs typeface="Libre Franklin"/>
                <a:sym typeface="Libre Franklin"/>
              </a:rPr>
              <a:t>, </a:t>
            </a:r>
            <a:r>
              <a:rPr lang="id" dirty="0">
                <a:latin typeface="Libre Franklin"/>
                <a:ea typeface="Libre Franklin"/>
                <a:cs typeface="Libre Franklin"/>
                <a:sym typeface="Libre Franklin"/>
              </a:rPr>
              <a:t>2006</a:t>
            </a:r>
            <a:endParaRPr dirty="0">
              <a:latin typeface="Libre Franklin"/>
              <a:ea typeface="Libre Franklin"/>
              <a:cs typeface="Libre Franklin"/>
              <a:sym typeface="Libre Franklin"/>
            </a:endParaRPr>
          </a:p>
        </p:txBody>
      </p:sp>
      <p:graphicFrame>
        <p:nvGraphicFramePr>
          <p:cNvPr id="3" name="Diagram 2"/>
          <p:cNvGraphicFramePr/>
          <p:nvPr>
            <p:extLst>
              <p:ext uri="{D42A27DB-BD31-4B8C-83A1-F6EECF244321}">
                <p14:modId xmlns:p14="http://schemas.microsoft.com/office/powerpoint/2010/main" val="1305438825"/>
              </p:ext>
            </p:extLst>
          </p:nvPr>
        </p:nvGraphicFramePr>
        <p:xfrm>
          <a:off x="2001050" y="1447800"/>
          <a:ext cx="7340598" cy="3543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23016" y="659297"/>
            <a:ext cx="5157083" cy="458147"/>
          </a:xfrm>
        </p:spPr>
        <p:txBody>
          <a:bodyPr>
            <a:normAutofit/>
          </a:bodyPr>
          <a:lstStyle/>
          <a:p>
            <a:r>
              <a:rPr lang="en-US" sz="2400" b="0" dirty="0" err="1"/>
              <a:t>Siklus</a:t>
            </a:r>
            <a:r>
              <a:rPr lang="en-US" sz="2400" b="0" dirty="0"/>
              <a:t> </a:t>
            </a:r>
            <a:r>
              <a:rPr lang="en-US" sz="2400" b="0" dirty="0" err="1"/>
              <a:t>Hidung</a:t>
            </a:r>
            <a:r>
              <a:rPr lang="en-US" sz="2400" b="0" dirty="0"/>
              <a:t> </a:t>
            </a:r>
            <a:r>
              <a:rPr lang="en-US" sz="2400" b="0" i="1" dirty="0"/>
              <a:t>(Nasal Cycle)</a:t>
            </a:r>
            <a:endParaRPr lang="en-US" sz="2400" b="0" dirty="0"/>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858" t="24726" r="10495" b="26091"/>
          <a:stretch/>
        </p:blipFill>
        <p:spPr bwMode="auto">
          <a:xfrm>
            <a:off x="5214620" y="1819910"/>
            <a:ext cx="3464560" cy="2545080"/>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723016" y="1819910"/>
            <a:ext cx="3963284" cy="954107"/>
          </a:xfrm>
          <a:prstGeom prst="rect">
            <a:avLst/>
          </a:prstGeom>
          <a:solidFill>
            <a:schemeClr val="accent1">
              <a:lumMod val="60000"/>
              <a:lumOff val="40000"/>
            </a:schemeClr>
          </a:solidFill>
        </p:spPr>
        <p:txBody>
          <a:bodyPr wrap="square">
            <a:spAutoFit/>
          </a:bodyPr>
          <a:lstStyle/>
          <a:p>
            <a:pPr marL="285750" indent="-285750" algn="just">
              <a:buFont typeface="Arial" panose="020B0604020202020204" pitchFamily="34" charset="0"/>
              <a:buChar char="•"/>
            </a:pPr>
            <a:r>
              <a:rPr lang="en-US" dirty="0" err="1">
                <a:latin typeface="+mj-lt"/>
                <a:ea typeface="Times New Roman" panose="02020603050405020304" pitchFamily="18" charset="0"/>
              </a:rPr>
              <a:t>Merupakan</a:t>
            </a:r>
            <a:r>
              <a:rPr lang="en-US" dirty="0">
                <a:latin typeface="+mj-lt"/>
                <a:ea typeface="Times New Roman" panose="02020603050405020304" pitchFamily="18" charset="0"/>
              </a:rPr>
              <a:t> </a:t>
            </a:r>
            <a:r>
              <a:rPr lang="en-US" dirty="0" err="1">
                <a:latin typeface="+mj-lt"/>
                <a:ea typeface="Times New Roman" panose="02020603050405020304" pitchFamily="18" charset="0"/>
              </a:rPr>
              <a:t>fenomena</a:t>
            </a:r>
            <a:r>
              <a:rPr lang="en-US" dirty="0">
                <a:latin typeface="+mj-lt"/>
                <a:ea typeface="Times New Roman" panose="02020603050405020304" pitchFamily="18" charset="0"/>
              </a:rPr>
              <a:t> </a:t>
            </a:r>
            <a:r>
              <a:rPr lang="en-US" dirty="0" err="1">
                <a:latin typeface="+mj-lt"/>
                <a:ea typeface="Times New Roman" panose="02020603050405020304" pitchFamily="18" charset="0"/>
              </a:rPr>
              <a:t>fisiologis</a:t>
            </a:r>
            <a:r>
              <a:rPr lang="en-US" dirty="0">
                <a:latin typeface="+mj-lt"/>
                <a:ea typeface="Times New Roman" panose="02020603050405020304" pitchFamily="18" charset="0"/>
              </a:rPr>
              <a:t> yang </a:t>
            </a:r>
            <a:r>
              <a:rPr lang="en-US" dirty="0" err="1">
                <a:latin typeface="+mj-lt"/>
                <a:ea typeface="Times New Roman" panose="02020603050405020304" pitchFamily="18" charset="0"/>
              </a:rPr>
              <a:t>ditandai</a:t>
            </a:r>
            <a:r>
              <a:rPr lang="en-US" dirty="0">
                <a:latin typeface="+mj-lt"/>
                <a:ea typeface="Times New Roman" panose="02020603050405020304" pitchFamily="18" charset="0"/>
              </a:rPr>
              <a:t> </a:t>
            </a:r>
            <a:r>
              <a:rPr lang="en-US" dirty="0" err="1">
                <a:latin typeface="+mj-lt"/>
                <a:ea typeface="Times New Roman" panose="02020603050405020304" pitchFamily="18" charset="0"/>
              </a:rPr>
              <a:t>dengan</a:t>
            </a:r>
            <a:r>
              <a:rPr lang="en-US" dirty="0">
                <a:latin typeface="+mj-lt"/>
                <a:ea typeface="Times New Roman" panose="02020603050405020304" pitchFamily="18" charset="0"/>
              </a:rPr>
              <a:t> </a:t>
            </a:r>
            <a:r>
              <a:rPr lang="en-US" dirty="0" err="1">
                <a:latin typeface="+mj-lt"/>
                <a:ea typeface="Times New Roman" panose="02020603050405020304" pitchFamily="18" charset="0"/>
              </a:rPr>
              <a:t>pergantian</a:t>
            </a:r>
            <a:r>
              <a:rPr lang="en-US" dirty="0">
                <a:latin typeface="+mj-lt"/>
                <a:ea typeface="Times New Roman" panose="02020603050405020304" pitchFamily="18" charset="0"/>
              </a:rPr>
              <a:t> </a:t>
            </a:r>
            <a:r>
              <a:rPr lang="en-US" dirty="0" err="1">
                <a:latin typeface="+mj-lt"/>
                <a:ea typeface="Times New Roman" panose="02020603050405020304" pitchFamily="18" charset="0"/>
              </a:rPr>
              <a:t>antara</a:t>
            </a:r>
            <a:r>
              <a:rPr lang="en-US" dirty="0">
                <a:latin typeface="+mj-lt"/>
                <a:ea typeface="Times New Roman" panose="02020603050405020304" pitchFamily="18" charset="0"/>
              </a:rPr>
              <a:t> </a:t>
            </a:r>
            <a:r>
              <a:rPr lang="en-US" dirty="0" err="1">
                <a:latin typeface="+mj-lt"/>
                <a:ea typeface="Times New Roman" panose="02020603050405020304" pitchFamily="18" charset="0"/>
              </a:rPr>
              <a:t>penyempitan</a:t>
            </a:r>
            <a:r>
              <a:rPr lang="en-US" dirty="0">
                <a:latin typeface="+mj-lt"/>
                <a:ea typeface="Times New Roman" panose="02020603050405020304" pitchFamily="18" charset="0"/>
              </a:rPr>
              <a:t> lumen </a:t>
            </a:r>
            <a:r>
              <a:rPr lang="en-US" dirty="0" err="1">
                <a:latin typeface="+mj-lt"/>
                <a:ea typeface="Times New Roman" panose="02020603050405020304" pitchFamily="18" charset="0"/>
              </a:rPr>
              <a:t>dan</a:t>
            </a:r>
            <a:r>
              <a:rPr lang="en-US" dirty="0">
                <a:latin typeface="+mj-lt"/>
                <a:ea typeface="Times New Roman" panose="02020603050405020304" pitchFamily="18" charset="0"/>
              </a:rPr>
              <a:t> </a:t>
            </a:r>
            <a:r>
              <a:rPr lang="en-US" dirty="0" err="1">
                <a:latin typeface="+mj-lt"/>
                <a:ea typeface="Times New Roman" panose="02020603050405020304" pitchFamily="18" charset="0"/>
              </a:rPr>
              <a:t>pelebaran</a:t>
            </a:r>
            <a:r>
              <a:rPr lang="en-US" dirty="0">
                <a:latin typeface="+mj-lt"/>
                <a:ea typeface="Times New Roman" panose="02020603050405020304" pitchFamily="18" charset="0"/>
              </a:rPr>
              <a:t> </a:t>
            </a:r>
            <a:r>
              <a:rPr lang="en-US" dirty="0" err="1">
                <a:latin typeface="+mj-lt"/>
                <a:ea typeface="Times New Roman" panose="02020603050405020304" pitchFamily="18" charset="0"/>
              </a:rPr>
              <a:t>rongga</a:t>
            </a:r>
            <a:r>
              <a:rPr lang="en-US" dirty="0">
                <a:latin typeface="+mj-lt"/>
                <a:ea typeface="Times New Roman" panose="02020603050405020304" pitchFamily="18" charset="0"/>
              </a:rPr>
              <a:t> </a:t>
            </a:r>
            <a:r>
              <a:rPr lang="en-US" dirty="0" err="1">
                <a:latin typeface="+mj-lt"/>
                <a:ea typeface="Times New Roman" panose="02020603050405020304" pitchFamily="18" charset="0"/>
              </a:rPr>
              <a:t>hidung</a:t>
            </a:r>
            <a:r>
              <a:rPr lang="en-US" dirty="0">
                <a:latin typeface="+mj-lt"/>
                <a:ea typeface="Times New Roman" panose="02020603050405020304" pitchFamily="18" charset="0"/>
              </a:rPr>
              <a:t>. </a:t>
            </a:r>
            <a:endParaRPr lang="en-US" dirty="0">
              <a:latin typeface="+mj-lt"/>
            </a:endParaRPr>
          </a:p>
        </p:txBody>
      </p:sp>
      <p:sp>
        <p:nvSpPr>
          <p:cNvPr id="7" name="Google Shape;386;p44"/>
          <p:cNvSpPr txBox="1"/>
          <p:nvPr/>
        </p:nvSpPr>
        <p:spPr>
          <a:xfrm>
            <a:off x="148850" y="4743300"/>
            <a:ext cx="1852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dirty="0">
                <a:latin typeface="Libre Franklin"/>
                <a:ea typeface="Libre Franklin"/>
                <a:cs typeface="Libre Franklin"/>
                <a:sym typeface="Libre Franklin"/>
              </a:rPr>
              <a:t>Probst et al.</a:t>
            </a:r>
            <a:r>
              <a:rPr lang="id" i="1" dirty="0">
                <a:latin typeface="Libre Franklin"/>
                <a:ea typeface="Libre Franklin"/>
                <a:cs typeface="Libre Franklin"/>
                <a:sym typeface="Libre Franklin"/>
              </a:rPr>
              <a:t>, </a:t>
            </a:r>
            <a:r>
              <a:rPr lang="id" dirty="0">
                <a:latin typeface="Libre Franklin"/>
                <a:ea typeface="Libre Franklin"/>
                <a:cs typeface="Libre Franklin"/>
                <a:sym typeface="Libre Franklin"/>
              </a:rPr>
              <a:t>2006</a:t>
            </a:r>
            <a:endParaRPr dirty="0">
              <a:latin typeface="Libre Franklin"/>
              <a:ea typeface="Libre Franklin"/>
              <a:cs typeface="Libre Franklin"/>
              <a:sym typeface="Libre Franklin"/>
            </a:endParaRPr>
          </a:p>
        </p:txBody>
      </p:sp>
    </p:spTree>
    <p:extLst>
      <p:ext uri="{BB962C8B-B14F-4D97-AF65-F5344CB8AC3E}">
        <p14:creationId xmlns:p14="http://schemas.microsoft.com/office/powerpoint/2010/main" val="3362342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44"/>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Rinosinusitis Kronis</a:t>
            </a:r>
            <a:endParaRPr/>
          </a:p>
        </p:txBody>
      </p:sp>
      <p:sp>
        <p:nvSpPr>
          <p:cNvPr id="382" name="Google Shape;382;p44"/>
          <p:cNvSpPr txBox="1">
            <a:spLocks noGrp="1"/>
          </p:cNvSpPr>
          <p:nvPr>
            <p:ph type="body" idx="1"/>
          </p:nvPr>
        </p:nvSpPr>
        <p:spPr>
          <a:xfrm>
            <a:off x="4572000" y="4098600"/>
            <a:ext cx="3800100" cy="831300"/>
          </a:xfrm>
          <a:prstGeom prst="rect">
            <a:avLst/>
          </a:prstGeom>
          <a:solidFill>
            <a:srgbClr val="D9D2E9"/>
          </a:solidFill>
        </p:spPr>
        <p:txBody>
          <a:bodyPr spcFirstLastPara="1" wrap="square" lIns="0" tIns="0" rIns="0" bIns="0" anchor="t" anchorCtr="0">
            <a:noAutofit/>
          </a:bodyPr>
          <a:lstStyle/>
          <a:p>
            <a:pPr marL="89999" lvl="0" indent="0" algn="ctr" rtl="0">
              <a:spcBef>
                <a:spcPts val="800"/>
              </a:spcBef>
              <a:spcAft>
                <a:spcPts val="0"/>
              </a:spcAft>
              <a:buNone/>
            </a:pPr>
            <a:r>
              <a:rPr lang="id" sz="1400" dirty="0">
                <a:latin typeface="Arial"/>
                <a:ea typeface="Arial"/>
                <a:cs typeface="Arial"/>
                <a:sym typeface="Arial"/>
              </a:rPr>
              <a:t>CT scan :</a:t>
            </a:r>
            <a:endParaRPr sz="1400" dirty="0">
              <a:latin typeface="Arial"/>
              <a:ea typeface="Arial"/>
              <a:cs typeface="Arial"/>
              <a:sym typeface="Arial"/>
            </a:endParaRPr>
          </a:p>
          <a:p>
            <a:pPr marL="89999" lvl="0" indent="0" algn="ctr" rtl="0">
              <a:spcBef>
                <a:spcPts val="800"/>
              </a:spcBef>
              <a:spcAft>
                <a:spcPts val="0"/>
              </a:spcAft>
              <a:buNone/>
            </a:pPr>
            <a:r>
              <a:rPr lang="id" sz="1400" dirty="0">
                <a:latin typeface="Arial"/>
                <a:ea typeface="Arial"/>
                <a:cs typeface="Arial"/>
                <a:sym typeface="Arial"/>
              </a:rPr>
              <a:t> Adanya perubahan mukosa di sinus dan atau di kompleks ostiomeatal</a:t>
            </a:r>
            <a:r>
              <a:rPr lang="en-US" sz="1400" dirty="0">
                <a:latin typeface="Arial"/>
                <a:ea typeface="Arial"/>
                <a:cs typeface="Arial"/>
                <a:sym typeface="Arial"/>
              </a:rPr>
              <a:t>.</a:t>
            </a:r>
            <a:endParaRPr sz="1600" dirty="0">
              <a:latin typeface="Arial"/>
              <a:ea typeface="Arial"/>
              <a:cs typeface="Arial"/>
              <a:sym typeface="Arial"/>
            </a:endParaRPr>
          </a:p>
        </p:txBody>
      </p:sp>
      <p:sp>
        <p:nvSpPr>
          <p:cNvPr id="383" name="Google Shape;383;p44"/>
          <p:cNvSpPr txBox="1"/>
          <p:nvPr/>
        </p:nvSpPr>
        <p:spPr>
          <a:xfrm>
            <a:off x="1010518" y="2669000"/>
            <a:ext cx="3000000" cy="831300"/>
          </a:xfrm>
          <a:prstGeom prst="rect">
            <a:avLst/>
          </a:prstGeom>
          <a:solidFill>
            <a:srgbClr val="D9EAD3"/>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dirty="0"/>
              <a:t>Inflamasi mukosa hidung dan sinus paranasal dengan jangka waktu gejala ≥ 12 minggu</a:t>
            </a:r>
            <a:r>
              <a:rPr lang="en-US" dirty="0"/>
              <a:t>.</a:t>
            </a:r>
            <a:endParaRPr dirty="0"/>
          </a:p>
        </p:txBody>
      </p:sp>
      <p:sp>
        <p:nvSpPr>
          <p:cNvPr id="384" name="Google Shape;384;p44"/>
          <p:cNvSpPr txBox="1"/>
          <p:nvPr/>
        </p:nvSpPr>
        <p:spPr>
          <a:xfrm>
            <a:off x="4572000" y="1802925"/>
            <a:ext cx="3800100" cy="1046700"/>
          </a:xfrm>
          <a:prstGeom prst="rect">
            <a:avLst/>
          </a:prstGeom>
          <a:solidFill>
            <a:srgbClr val="C9DAF8"/>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dirty="0"/>
              <a:t>ditandai oleh ≥ 2 gejala :</a:t>
            </a:r>
            <a:endParaRPr dirty="0"/>
          </a:p>
          <a:p>
            <a:pPr marL="0" lvl="0" indent="0" algn="ctr" rtl="0">
              <a:spcBef>
                <a:spcPts val="0"/>
              </a:spcBef>
              <a:spcAft>
                <a:spcPts val="0"/>
              </a:spcAft>
              <a:buNone/>
            </a:pPr>
            <a:r>
              <a:rPr lang="id" dirty="0"/>
              <a:t>hidung tersumbat atau obstruksi nasi</a:t>
            </a:r>
            <a:endParaRPr dirty="0"/>
          </a:p>
          <a:p>
            <a:pPr marL="0" lvl="0" indent="0" algn="ctr" rtl="0">
              <a:spcBef>
                <a:spcPts val="0"/>
              </a:spcBef>
              <a:spcAft>
                <a:spcPts val="0"/>
              </a:spcAft>
              <a:buNone/>
            </a:pPr>
            <a:r>
              <a:rPr lang="id" dirty="0"/>
              <a:t>sekret nasal (anterior, posterior nasal drip) </a:t>
            </a:r>
            <a:endParaRPr dirty="0"/>
          </a:p>
          <a:p>
            <a:pPr marL="0" lvl="0" indent="0" algn="ctr" rtl="0">
              <a:spcBef>
                <a:spcPts val="0"/>
              </a:spcBef>
              <a:spcAft>
                <a:spcPts val="0"/>
              </a:spcAft>
              <a:buNone/>
            </a:pPr>
            <a:r>
              <a:rPr lang="id" dirty="0"/>
              <a:t>hilang nya atau penurunan fungsi penghidu</a:t>
            </a:r>
            <a:r>
              <a:rPr lang="en-US" dirty="0"/>
              <a:t>.</a:t>
            </a:r>
            <a:r>
              <a:rPr lang="id" dirty="0"/>
              <a:t> </a:t>
            </a:r>
            <a:endParaRPr dirty="0"/>
          </a:p>
        </p:txBody>
      </p:sp>
      <p:sp>
        <p:nvSpPr>
          <p:cNvPr id="385" name="Google Shape;385;p44"/>
          <p:cNvSpPr txBox="1"/>
          <p:nvPr/>
        </p:nvSpPr>
        <p:spPr>
          <a:xfrm>
            <a:off x="4572000" y="2976950"/>
            <a:ext cx="3800100" cy="10467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dirty="0"/>
              <a:t>Endoskopi :</a:t>
            </a:r>
            <a:endParaRPr dirty="0"/>
          </a:p>
          <a:p>
            <a:pPr marL="0" lvl="0" indent="0" algn="ctr" rtl="0">
              <a:spcBef>
                <a:spcPts val="0"/>
              </a:spcBef>
              <a:spcAft>
                <a:spcPts val="0"/>
              </a:spcAft>
              <a:buNone/>
            </a:pPr>
            <a:r>
              <a:rPr lang="id" dirty="0"/>
              <a:t> polip dan atau sekret mukopurulen dari meatus medius dan udem atau obstruksi mukosa di meatus medius</a:t>
            </a:r>
            <a:r>
              <a:rPr lang="en-US" dirty="0"/>
              <a:t>.</a:t>
            </a:r>
            <a:endParaRPr dirty="0"/>
          </a:p>
        </p:txBody>
      </p:sp>
      <p:sp>
        <p:nvSpPr>
          <p:cNvPr id="386" name="Google Shape;386;p44"/>
          <p:cNvSpPr txBox="1"/>
          <p:nvPr/>
        </p:nvSpPr>
        <p:spPr>
          <a:xfrm>
            <a:off x="148850" y="4743300"/>
            <a:ext cx="1852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a:latin typeface="Libre Franklin"/>
                <a:ea typeface="Libre Franklin"/>
                <a:cs typeface="Libre Franklin"/>
                <a:sym typeface="Libre Franklin"/>
              </a:rPr>
              <a:t>Fokkens </a:t>
            </a:r>
            <a:r>
              <a:rPr lang="id" i="1">
                <a:latin typeface="Libre Franklin"/>
                <a:ea typeface="Libre Franklin"/>
                <a:cs typeface="Libre Franklin"/>
                <a:sym typeface="Libre Franklin"/>
              </a:rPr>
              <a:t>et.al., </a:t>
            </a:r>
            <a:r>
              <a:rPr lang="id">
                <a:latin typeface="Libre Franklin"/>
                <a:ea typeface="Libre Franklin"/>
                <a:cs typeface="Libre Franklin"/>
                <a:sym typeface="Libre Franklin"/>
              </a:rPr>
              <a:t>2020</a:t>
            </a:r>
            <a:endParaRPr>
              <a:latin typeface="Libre Franklin"/>
              <a:ea typeface="Libre Franklin"/>
              <a:cs typeface="Libre Franklin"/>
              <a:sym typeface="Libre Franklin"/>
            </a:endParaRPr>
          </a:p>
        </p:txBody>
      </p:sp>
    </p:spTree>
    <p:extLst>
      <p:ext uri="{BB962C8B-B14F-4D97-AF65-F5344CB8AC3E}">
        <p14:creationId xmlns:p14="http://schemas.microsoft.com/office/powerpoint/2010/main" val="1163882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2" name="Google Shape;392;p45"/>
          <p:cNvPicPr preferRelativeResize="0"/>
          <p:nvPr/>
        </p:nvPicPr>
        <p:blipFill rotWithShape="1">
          <a:blip r:embed="rId3">
            <a:alphaModFix/>
          </a:blip>
          <a:srcRect l="13146" t="30705" r="11341" b="16031"/>
          <a:stretch/>
        </p:blipFill>
        <p:spPr>
          <a:xfrm>
            <a:off x="2489143" y="2742590"/>
            <a:ext cx="6639634" cy="2313522"/>
          </a:xfrm>
          <a:prstGeom prst="rect">
            <a:avLst/>
          </a:prstGeom>
          <a:noFill/>
          <a:ln>
            <a:noFill/>
          </a:ln>
        </p:spPr>
      </p:pic>
      <p:pic>
        <p:nvPicPr>
          <p:cNvPr id="393" name="Google Shape;393;p45"/>
          <p:cNvPicPr preferRelativeResize="0"/>
          <p:nvPr/>
        </p:nvPicPr>
        <p:blipFill rotWithShape="1">
          <a:blip r:embed="rId4">
            <a:alphaModFix/>
          </a:blip>
          <a:srcRect l="13154" t="25313" r="11334" b="13558"/>
          <a:stretch/>
        </p:blipFill>
        <p:spPr>
          <a:xfrm>
            <a:off x="2489150" y="87387"/>
            <a:ext cx="6639634" cy="2655212"/>
          </a:xfrm>
          <a:prstGeom prst="rect">
            <a:avLst/>
          </a:prstGeom>
          <a:noFill/>
          <a:ln>
            <a:noFill/>
          </a:ln>
        </p:spPr>
      </p:pic>
      <p:sp>
        <p:nvSpPr>
          <p:cNvPr id="394" name="Google Shape;394;p45"/>
          <p:cNvSpPr txBox="1">
            <a:spLocks noGrp="1"/>
          </p:cNvSpPr>
          <p:nvPr>
            <p:ph type="title"/>
          </p:nvPr>
        </p:nvSpPr>
        <p:spPr>
          <a:xfrm>
            <a:off x="285750" y="2365448"/>
            <a:ext cx="1785300" cy="418500"/>
          </a:xfrm>
          <a:prstGeom prst="rect">
            <a:avLst/>
          </a:prstGeom>
          <a:solidFill>
            <a:srgbClr val="CFE2F3"/>
          </a:solidFill>
        </p:spPr>
        <p:txBody>
          <a:bodyPr spcFirstLastPara="1" wrap="square" lIns="0" tIns="0" rIns="0" bIns="0" anchor="b" anchorCtr="0">
            <a:normAutofit/>
          </a:bodyPr>
          <a:lstStyle/>
          <a:p>
            <a:pPr marL="0" lvl="0" indent="0" algn="ctr" rtl="0">
              <a:spcBef>
                <a:spcPts val="0"/>
              </a:spcBef>
              <a:spcAft>
                <a:spcPts val="0"/>
              </a:spcAft>
              <a:buNone/>
            </a:pPr>
            <a:r>
              <a:rPr lang="id" sz="2100"/>
              <a:t>Klasifikasi RSK</a:t>
            </a:r>
            <a:endParaRPr sz="2100"/>
          </a:p>
        </p:txBody>
      </p:sp>
      <p:cxnSp>
        <p:nvCxnSpPr>
          <p:cNvPr id="395" name="Google Shape;395;p45"/>
          <p:cNvCxnSpPr>
            <a:stCxn id="394" idx="0"/>
            <a:endCxn id="393" idx="1"/>
          </p:cNvCxnSpPr>
          <p:nvPr/>
        </p:nvCxnSpPr>
        <p:spPr>
          <a:xfrm rot="5400000" flipH="1" flipV="1">
            <a:off x="1358548" y="1234846"/>
            <a:ext cx="950455" cy="1310750"/>
          </a:xfrm>
          <a:prstGeom prst="bentConnector2">
            <a:avLst/>
          </a:prstGeom>
          <a:noFill/>
          <a:ln w="76200" cap="flat" cmpd="sng">
            <a:solidFill>
              <a:schemeClr val="dk2"/>
            </a:solidFill>
            <a:prstDash val="solid"/>
            <a:round/>
            <a:headEnd type="none" w="med" len="med"/>
            <a:tailEnd type="none" w="med" len="med"/>
          </a:ln>
        </p:spPr>
      </p:cxnSp>
      <p:cxnSp>
        <p:nvCxnSpPr>
          <p:cNvPr id="396" name="Google Shape;396;p45"/>
          <p:cNvCxnSpPr>
            <a:stCxn id="394" idx="2"/>
            <a:endCxn id="392" idx="1"/>
          </p:cNvCxnSpPr>
          <p:nvPr/>
        </p:nvCxnSpPr>
        <p:spPr>
          <a:xfrm rot="16200000" flipH="1">
            <a:off x="1276070" y="2686277"/>
            <a:ext cx="1115403" cy="1310743"/>
          </a:xfrm>
          <a:prstGeom prst="bentConnector2">
            <a:avLst/>
          </a:prstGeom>
          <a:noFill/>
          <a:ln w="76200" cap="flat" cmpd="sng">
            <a:solidFill>
              <a:schemeClr val="dk2"/>
            </a:solidFill>
            <a:prstDash val="solid"/>
            <a:round/>
            <a:headEnd type="none" w="med" len="med"/>
            <a:tailEnd type="none" w="med" len="med"/>
          </a:ln>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0"/>
        <p:cNvGrpSpPr/>
        <p:nvPr/>
      </p:nvGrpSpPr>
      <p:grpSpPr>
        <a:xfrm>
          <a:off x="0" y="0"/>
          <a:ext cx="0" cy="0"/>
          <a:chOff x="0" y="0"/>
          <a:chExt cx="0" cy="0"/>
        </a:xfrm>
      </p:grpSpPr>
      <p:sp>
        <p:nvSpPr>
          <p:cNvPr id="401" name="Google Shape;401;p46"/>
          <p:cNvSpPr txBox="1">
            <a:spLocks noGrp="1"/>
          </p:cNvSpPr>
          <p:nvPr>
            <p:ph type="title"/>
          </p:nvPr>
        </p:nvSpPr>
        <p:spPr>
          <a:xfrm>
            <a:off x="158642" y="566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sz="2700"/>
              <a:t>Faktor Etiologi RSK </a:t>
            </a:r>
            <a:endParaRPr sz="2700"/>
          </a:p>
        </p:txBody>
      </p:sp>
      <p:pic>
        <p:nvPicPr>
          <p:cNvPr id="402" name="Google Shape;402;p46"/>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graphicFrame>
        <p:nvGraphicFramePr>
          <p:cNvPr id="403" name="Google Shape;403;p46"/>
          <p:cNvGraphicFramePr/>
          <p:nvPr>
            <p:extLst>
              <p:ext uri="{D42A27DB-BD31-4B8C-83A1-F6EECF244321}">
                <p14:modId xmlns:p14="http://schemas.microsoft.com/office/powerpoint/2010/main" val="1119090888"/>
              </p:ext>
            </p:extLst>
          </p:nvPr>
        </p:nvGraphicFramePr>
        <p:xfrm>
          <a:off x="2011742" y="798139"/>
          <a:ext cx="6197050" cy="4096706"/>
        </p:xfrm>
        <a:graphic>
          <a:graphicData uri="http://schemas.openxmlformats.org/drawingml/2006/table">
            <a:tbl>
              <a:tblPr>
                <a:noFill/>
                <a:tableStyleId>{7F2F7102-EA4E-4E65-8AB5-6DEFD0E63635}</a:tableStyleId>
              </a:tblPr>
              <a:tblGrid>
                <a:gridCol w="1834525">
                  <a:extLst>
                    <a:ext uri="{9D8B030D-6E8A-4147-A177-3AD203B41FA5}">
                      <a16:colId xmlns:a16="http://schemas.microsoft.com/office/drawing/2014/main" val="20000"/>
                    </a:ext>
                  </a:extLst>
                </a:gridCol>
                <a:gridCol w="1897575">
                  <a:extLst>
                    <a:ext uri="{9D8B030D-6E8A-4147-A177-3AD203B41FA5}">
                      <a16:colId xmlns:a16="http://schemas.microsoft.com/office/drawing/2014/main" val="20001"/>
                    </a:ext>
                  </a:extLst>
                </a:gridCol>
                <a:gridCol w="2464950">
                  <a:extLst>
                    <a:ext uri="{9D8B030D-6E8A-4147-A177-3AD203B41FA5}">
                      <a16:colId xmlns:a16="http://schemas.microsoft.com/office/drawing/2014/main" val="20002"/>
                    </a:ext>
                  </a:extLst>
                </a:gridCol>
              </a:tblGrid>
              <a:tr h="381000">
                <a:tc>
                  <a:txBody>
                    <a:bodyPr/>
                    <a:lstStyle/>
                    <a:p>
                      <a:pPr marL="0" lvl="0" indent="0" algn="ctr" rtl="0">
                        <a:lnSpc>
                          <a:spcPct val="200000"/>
                        </a:lnSpc>
                        <a:spcBef>
                          <a:spcPts val="100"/>
                        </a:spcBef>
                        <a:spcAft>
                          <a:spcPts val="100"/>
                        </a:spcAft>
                        <a:buNone/>
                      </a:pPr>
                      <a:r>
                        <a:rPr lang="id" sz="1100" b="1" i="1">
                          <a:latin typeface="Times New Roman"/>
                          <a:ea typeface="Times New Roman"/>
                          <a:cs typeface="Times New Roman"/>
                          <a:sym typeface="Times New Roman"/>
                        </a:rPr>
                        <a:t>Genetic/Physiologic Factors</a:t>
                      </a:r>
                      <a:endParaRPr sz="1100" b="1" i="1">
                        <a:latin typeface="Times New Roman"/>
                        <a:ea typeface="Times New Roman"/>
                        <a:cs typeface="Times New Roman"/>
                        <a:sym typeface="Times New Roman"/>
                      </a:endParaRPr>
                    </a:p>
                  </a:txBody>
                  <a:tcPr marL="91425" marR="91425" marT="91425" marB="91425">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B6D7A8"/>
                    </a:solidFill>
                  </a:tcPr>
                </a:tc>
                <a:tc>
                  <a:txBody>
                    <a:bodyPr/>
                    <a:lstStyle/>
                    <a:p>
                      <a:pPr marL="0" lvl="0" indent="0" algn="ctr" rtl="0">
                        <a:lnSpc>
                          <a:spcPct val="200000"/>
                        </a:lnSpc>
                        <a:spcBef>
                          <a:spcPts val="100"/>
                        </a:spcBef>
                        <a:spcAft>
                          <a:spcPts val="100"/>
                        </a:spcAft>
                        <a:buNone/>
                      </a:pPr>
                      <a:r>
                        <a:rPr lang="id" sz="1100" b="1" i="1">
                          <a:latin typeface="Times New Roman"/>
                          <a:ea typeface="Times New Roman"/>
                          <a:cs typeface="Times New Roman"/>
                          <a:sym typeface="Times New Roman"/>
                        </a:rPr>
                        <a:t>Environmental Factors</a:t>
                      </a:r>
                      <a:endParaRPr sz="1100" b="1" i="1">
                        <a:latin typeface="Times New Roman"/>
                        <a:ea typeface="Times New Roman"/>
                        <a:cs typeface="Times New Roman"/>
                        <a:sym typeface="Times New Roman"/>
                      </a:endParaRPr>
                    </a:p>
                  </a:txBody>
                  <a:tcPr marL="91425" marR="91425" marT="91425" marB="91425">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B6D7A8"/>
                    </a:solidFill>
                  </a:tcPr>
                </a:tc>
                <a:tc>
                  <a:txBody>
                    <a:bodyPr/>
                    <a:lstStyle/>
                    <a:p>
                      <a:pPr marL="0" lvl="0" indent="0" algn="ctr" rtl="0">
                        <a:lnSpc>
                          <a:spcPct val="200000"/>
                        </a:lnSpc>
                        <a:spcBef>
                          <a:spcPts val="100"/>
                        </a:spcBef>
                        <a:spcAft>
                          <a:spcPts val="100"/>
                        </a:spcAft>
                        <a:buNone/>
                      </a:pPr>
                      <a:r>
                        <a:rPr lang="id" sz="1100" b="1" i="1">
                          <a:latin typeface="Times New Roman"/>
                          <a:ea typeface="Times New Roman"/>
                          <a:cs typeface="Times New Roman"/>
                          <a:sym typeface="Times New Roman"/>
                        </a:rPr>
                        <a:t>Structural Factors</a:t>
                      </a:r>
                      <a:endParaRPr sz="1100" b="1" i="1">
                        <a:latin typeface="Times New Roman"/>
                        <a:ea typeface="Times New Roman"/>
                        <a:cs typeface="Times New Roman"/>
                        <a:sym typeface="Times New Roman"/>
                      </a:endParaRPr>
                    </a:p>
                  </a:txBody>
                  <a:tcPr marL="91425" marR="91425" marT="91425" marB="91425">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solidFill>
                      <a:srgbClr val="B6D7A8"/>
                    </a:solidFill>
                  </a:tcPr>
                </a:tc>
                <a:extLst>
                  <a:ext uri="{0D108BD9-81ED-4DB2-BD59-A6C34878D82A}">
                    <a16:rowId xmlns:a16="http://schemas.microsoft.com/office/drawing/2014/main" val="10000"/>
                  </a:ext>
                </a:extLst>
              </a:tr>
              <a:tr h="381000">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Airway hyperreactivity</a:t>
                      </a:r>
                      <a:endParaRPr sz="1200" i="1">
                        <a:latin typeface="Times New Roman"/>
                        <a:ea typeface="Times New Roman"/>
                        <a:cs typeface="Times New Roman"/>
                        <a:sym typeface="Times New Roman"/>
                      </a:endParaRPr>
                    </a:p>
                  </a:txBody>
                  <a:tcPr marL="91425" marR="91425" marT="91425" marB="91425">
                    <a:lnT w="19050" cap="flat" cmpd="sng">
                      <a:solidFill>
                        <a:srgbClr val="000000"/>
                      </a:solidFill>
                      <a:prstDash val="solid"/>
                      <a:round/>
                      <a:headEnd type="none" w="sm" len="sm"/>
                      <a:tailEnd type="none" w="sm" len="sm"/>
                    </a:lnT>
                  </a:tcPr>
                </a:tc>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Allergy</a:t>
                      </a:r>
                      <a:endParaRPr sz="1200" i="1">
                        <a:latin typeface="Times New Roman"/>
                        <a:ea typeface="Times New Roman"/>
                        <a:cs typeface="Times New Roman"/>
                        <a:sym typeface="Times New Roman"/>
                      </a:endParaRPr>
                    </a:p>
                  </a:txBody>
                  <a:tcPr marL="91425" marR="91425" marT="91425" marB="91425">
                    <a:lnT w="19050" cap="flat" cmpd="sng">
                      <a:solidFill>
                        <a:srgbClr val="000000"/>
                      </a:solidFill>
                      <a:prstDash val="solid"/>
                      <a:round/>
                      <a:headEnd type="none" w="sm" len="sm"/>
                      <a:tailEnd type="none" w="sm" len="sm"/>
                    </a:lnT>
                  </a:tcPr>
                </a:tc>
                <a:tc>
                  <a:txBody>
                    <a:bodyPr/>
                    <a:lstStyle/>
                    <a:p>
                      <a:pPr marL="1143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Septal deviation</a:t>
                      </a:r>
                      <a:endParaRPr sz="1200" i="1">
                        <a:latin typeface="Times New Roman"/>
                        <a:ea typeface="Times New Roman"/>
                        <a:cs typeface="Times New Roman"/>
                        <a:sym typeface="Times New Roman"/>
                      </a:endParaRPr>
                    </a:p>
                  </a:txBody>
                  <a:tcPr marL="91425" marR="91425" marT="91425" marB="91425">
                    <a:lnT w="19050" cap="flat" cmpd="sng">
                      <a:solidFill>
                        <a:srgbClr val="000000"/>
                      </a:solidFill>
                      <a:prstDash val="solid"/>
                      <a:round/>
                      <a:headEnd type="none" w="sm" len="sm"/>
                      <a:tailEnd type="none" w="sm" len="sm"/>
                    </a:lnT>
                  </a:tcPr>
                </a:tc>
                <a:extLst>
                  <a:ext uri="{0D108BD9-81ED-4DB2-BD59-A6C34878D82A}">
                    <a16:rowId xmlns:a16="http://schemas.microsoft.com/office/drawing/2014/main" val="10001"/>
                  </a:ext>
                </a:extLst>
              </a:tr>
              <a:tr h="381000">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Immunodeficiency</a:t>
                      </a:r>
                      <a:endParaRPr sz="1200" i="1">
                        <a:latin typeface="Times New Roman"/>
                        <a:ea typeface="Times New Roman"/>
                        <a:cs typeface="Times New Roman"/>
                        <a:sym typeface="Times New Roman"/>
                      </a:endParaRPr>
                    </a:p>
                  </a:txBody>
                  <a:tcPr marL="91425" marR="91425" marT="91425" marB="91425"/>
                </a:tc>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Smoking</a:t>
                      </a:r>
                      <a:endParaRPr sz="1200" i="1">
                        <a:latin typeface="Times New Roman"/>
                        <a:ea typeface="Times New Roman"/>
                        <a:cs typeface="Times New Roman"/>
                        <a:sym typeface="Times New Roman"/>
                      </a:endParaRPr>
                    </a:p>
                  </a:txBody>
                  <a:tcPr marL="91425" marR="91425" marT="91425" marB="91425"/>
                </a:tc>
                <a:tc>
                  <a:txBody>
                    <a:bodyPr/>
                    <a:lstStyle/>
                    <a:p>
                      <a:pPr marL="1143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Concha bullosa</a:t>
                      </a:r>
                      <a:endParaRPr sz="1200" i="1">
                        <a:latin typeface="Times New Roman"/>
                        <a:ea typeface="Times New Roman"/>
                        <a:cs typeface="Times New Roman"/>
                        <a:sym typeface="Times New Roman"/>
                      </a:endParaRPr>
                    </a:p>
                  </a:txBody>
                  <a:tcPr marL="91425" marR="91425" marT="91425" marB="91425"/>
                </a:tc>
                <a:extLst>
                  <a:ext uri="{0D108BD9-81ED-4DB2-BD59-A6C34878D82A}">
                    <a16:rowId xmlns:a16="http://schemas.microsoft.com/office/drawing/2014/main" val="10002"/>
                  </a:ext>
                </a:extLst>
              </a:tr>
              <a:tr h="381000">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Aspirin sensitivity</a:t>
                      </a:r>
                      <a:endParaRPr sz="1200" i="1">
                        <a:latin typeface="Times New Roman"/>
                        <a:ea typeface="Times New Roman"/>
                        <a:cs typeface="Times New Roman"/>
                        <a:sym typeface="Times New Roman"/>
                      </a:endParaRPr>
                    </a:p>
                  </a:txBody>
                  <a:tcPr marL="91425" marR="91425" marT="91425" marB="91425"/>
                </a:tc>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Irritants/pollution</a:t>
                      </a:r>
                      <a:endParaRPr sz="1200" i="1">
                        <a:latin typeface="Times New Roman"/>
                        <a:ea typeface="Times New Roman"/>
                        <a:cs typeface="Times New Roman"/>
                        <a:sym typeface="Times New Roman"/>
                      </a:endParaRPr>
                    </a:p>
                  </a:txBody>
                  <a:tcPr marL="91425" marR="91425" marT="91425" marB="91425"/>
                </a:tc>
                <a:tc>
                  <a:txBody>
                    <a:bodyPr/>
                    <a:lstStyle/>
                    <a:p>
                      <a:pPr marL="1143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Paradoxic middle turbinate</a:t>
                      </a:r>
                      <a:endParaRPr sz="1200" i="1">
                        <a:latin typeface="Times New Roman"/>
                        <a:ea typeface="Times New Roman"/>
                        <a:cs typeface="Times New Roman"/>
                        <a:sym typeface="Times New Roman"/>
                      </a:endParaRPr>
                    </a:p>
                  </a:txBody>
                  <a:tcPr marL="91425" marR="91425" marT="91425" marB="91425"/>
                </a:tc>
                <a:extLst>
                  <a:ext uri="{0D108BD9-81ED-4DB2-BD59-A6C34878D82A}">
                    <a16:rowId xmlns:a16="http://schemas.microsoft.com/office/drawing/2014/main" val="10003"/>
                  </a:ext>
                </a:extLst>
              </a:tr>
              <a:tr h="381000">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Ciliary dysfunction</a:t>
                      </a:r>
                      <a:endParaRPr sz="1200" i="1">
                        <a:latin typeface="Times New Roman"/>
                        <a:ea typeface="Times New Roman"/>
                        <a:cs typeface="Times New Roman"/>
                        <a:sym typeface="Times New Roman"/>
                      </a:endParaRPr>
                    </a:p>
                  </a:txBody>
                  <a:tcPr marL="91425" marR="91425" marT="91425" marB="91425"/>
                </a:tc>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Viruses</a:t>
                      </a:r>
                      <a:endParaRPr sz="1200" i="1">
                        <a:latin typeface="Times New Roman"/>
                        <a:ea typeface="Times New Roman"/>
                        <a:cs typeface="Times New Roman"/>
                        <a:sym typeface="Times New Roman"/>
                      </a:endParaRPr>
                    </a:p>
                  </a:txBody>
                  <a:tcPr marL="91425" marR="91425" marT="91425" marB="91425"/>
                </a:tc>
                <a:tc>
                  <a:txBody>
                    <a:bodyPr/>
                    <a:lstStyle/>
                    <a:p>
                      <a:pPr marL="1143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Haller cells</a:t>
                      </a:r>
                      <a:endParaRPr sz="1200" i="1">
                        <a:latin typeface="Times New Roman"/>
                        <a:ea typeface="Times New Roman"/>
                        <a:cs typeface="Times New Roman"/>
                        <a:sym typeface="Times New Roman"/>
                      </a:endParaRPr>
                    </a:p>
                  </a:txBody>
                  <a:tcPr marL="91425" marR="91425" marT="91425" marB="91425"/>
                </a:tc>
                <a:extLst>
                  <a:ext uri="{0D108BD9-81ED-4DB2-BD59-A6C34878D82A}">
                    <a16:rowId xmlns:a16="http://schemas.microsoft.com/office/drawing/2014/main" val="10004"/>
                  </a:ext>
                </a:extLst>
              </a:tr>
              <a:tr h="381000">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Cystic fibrosis</a:t>
                      </a:r>
                      <a:endParaRPr sz="1200" i="1">
                        <a:latin typeface="Times New Roman"/>
                        <a:ea typeface="Times New Roman"/>
                        <a:cs typeface="Times New Roman"/>
                        <a:sym typeface="Times New Roman"/>
                      </a:endParaRPr>
                    </a:p>
                  </a:txBody>
                  <a:tcPr marL="91425" marR="91425" marT="91425" marB="91425"/>
                </a:tc>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Bacteria</a:t>
                      </a:r>
                      <a:endParaRPr sz="1200" i="1">
                        <a:latin typeface="Times New Roman"/>
                        <a:ea typeface="Times New Roman"/>
                        <a:cs typeface="Times New Roman"/>
                        <a:sym typeface="Times New Roman"/>
                      </a:endParaRPr>
                    </a:p>
                  </a:txBody>
                  <a:tcPr marL="91425" marR="91425" marT="91425" marB="91425"/>
                </a:tc>
                <a:tc>
                  <a:txBody>
                    <a:bodyPr/>
                    <a:lstStyle/>
                    <a:p>
                      <a:pPr marL="1143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Frontal cells</a:t>
                      </a:r>
                      <a:endParaRPr sz="1200" i="1">
                        <a:latin typeface="Times New Roman"/>
                        <a:ea typeface="Times New Roman"/>
                        <a:cs typeface="Times New Roman"/>
                        <a:sym typeface="Times New Roman"/>
                      </a:endParaRPr>
                    </a:p>
                  </a:txBody>
                  <a:tcPr marL="91425" marR="91425" marT="91425" marB="91425"/>
                </a:tc>
                <a:extLst>
                  <a:ext uri="{0D108BD9-81ED-4DB2-BD59-A6C34878D82A}">
                    <a16:rowId xmlns:a16="http://schemas.microsoft.com/office/drawing/2014/main" val="10005"/>
                  </a:ext>
                </a:extLst>
              </a:tr>
              <a:tr h="1298775">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Autoimmune disease</a:t>
                      </a:r>
                      <a:endParaRPr sz="1200" i="1">
                        <a:latin typeface="Times New Roman"/>
                        <a:ea typeface="Times New Roman"/>
                        <a:cs typeface="Times New Roman"/>
                        <a:sym typeface="Times New Roman"/>
                      </a:endParaRPr>
                    </a:p>
                  </a:txBody>
                  <a:tcPr marL="91425" marR="91425" marT="91425" marB="91425"/>
                </a:tc>
                <a:tc>
                  <a:txBody>
                    <a:bodyPr/>
                    <a:lstStyle/>
                    <a:p>
                      <a:pPr marL="63500" lvl="0" indent="0" algn="ctr" rtl="0">
                        <a:lnSpc>
                          <a:spcPct val="100000"/>
                        </a:lnSpc>
                        <a:spcBef>
                          <a:spcPts val="100"/>
                        </a:spcBef>
                        <a:spcAft>
                          <a:spcPts val="100"/>
                        </a:spcAft>
                        <a:buNone/>
                      </a:pPr>
                      <a:r>
                        <a:rPr lang="id" sz="1200" i="1">
                          <a:latin typeface="Times New Roman"/>
                          <a:ea typeface="Times New Roman"/>
                          <a:cs typeface="Times New Roman"/>
                          <a:sym typeface="Times New Roman"/>
                        </a:rPr>
                        <a:t>Fungi</a:t>
                      </a:r>
                      <a:endParaRPr sz="1200" i="1">
                        <a:latin typeface="Times New Roman"/>
                        <a:ea typeface="Times New Roman"/>
                        <a:cs typeface="Times New Roman"/>
                        <a:sym typeface="Times New Roman"/>
                      </a:endParaRPr>
                    </a:p>
                  </a:txBody>
                  <a:tcPr marL="91425" marR="91425" marT="91425" marB="91425"/>
                </a:tc>
                <a:tc>
                  <a:txBody>
                    <a:bodyPr/>
                    <a:lstStyle/>
                    <a:p>
                      <a:pPr marL="114300" lvl="0" indent="0" algn="ctr" rtl="0">
                        <a:lnSpc>
                          <a:spcPct val="100000"/>
                        </a:lnSpc>
                        <a:spcBef>
                          <a:spcPts val="100"/>
                        </a:spcBef>
                        <a:spcAft>
                          <a:spcPts val="0"/>
                        </a:spcAft>
                        <a:buNone/>
                      </a:pPr>
                      <a:r>
                        <a:rPr lang="id" sz="1200" i="1">
                          <a:latin typeface="Times New Roman"/>
                          <a:ea typeface="Times New Roman"/>
                          <a:cs typeface="Times New Roman"/>
                          <a:sym typeface="Times New Roman"/>
                        </a:rPr>
                        <a:t>Scarring</a:t>
                      </a:r>
                      <a:endParaRPr sz="1200" i="1">
                        <a:latin typeface="Times New Roman"/>
                        <a:ea typeface="Times New Roman"/>
                        <a:cs typeface="Times New Roman"/>
                        <a:sym typeface="Times New Roman"/>
                      </a:endParaRPr>
                    </a:p>
                    <a:p>
                      <a:pPr marL="114300" lvl="0" indent="0" algn="ctr" rtl="0">
                        <a:lnSpc>
                          <a:spcPct val="100000"/>
                        </a:lnSpc>
                        <a:spcBef>
                          <a:spcPts val="100"/>
                        </a:spcBef>
                        <a:spcAft>
                          <a:spcPts val="0"/>
                        </a:spcAft>
                        <a:buClr>
                          <a:schemeClr val="dk1"/>
                        </a:buClr>
                        <a:buSzPts val="1100"/>
                        <a:buFont typeface="Arial"/>
                        <a:buNone/>
                      </a:pPr>
                      <a:r>
                        <a:rPr lang="id" sz="1200" i="1">
                          <a:solidFill>
                            <a:schemeClr val="dk1"/>
                          </a:solidFill>
                          <a:latin typeface="Times New Roman"/>
                          <a:ea typeface="Times New Roman"/>
                          <a:cs typeface="Times New Roman"/>
                          <a:sym typeface="Times New Roman"/>
                        </a:rPr>
                        <a:t>Bone inflammation</a:t>
                      </a:r>
                      <a:endParaRPr sz="1200" i="1">
                        <a:solidFill>
                          <a:schemeClr val="dk1"/>
                        </a:solidFill>
                        <a:latin typeface="Times New Roman"/>
                        <a:ea typeface="Times New Roman"/>
                        <a:cs typeface="Times New Roman"/>
                        <a:sym typeface="Times New Roman"/>
                      </a:endParaRPr>
                    </a:p>
                    <a:p>
                      <a:pPr marL="114300" lvl="0" indent="0" algn="ctr" rtl="0">
                        <a:lnSpc>
                          <a:spcPct val="100000"/>
                        </a:lnSpc>
                        <a:spcBef>
                          <a:spcPts val="100"/>
                        </a:spcBef>
                        <a:spcAft>
                          <a:spcPts val="0"/>
                        </a:spcAft>
                        <a:buClr>
                          <a:schemeClr val="dk1"/>
                        </a:buClr>
                        <a:buSzPts val="1100"/>
                        <a:buFont typeface="Arial"/>
                        <a:buNone/>
                      </a:pPr>
                      <a:r>
                        <a:rPr lang="id" sz="1200" i="1">
                          <a:solidFill>
                            <a:schemeClr val="dk1"/>
                          </a:solidFill>
                          <a:latin typeface="Times New Roman"/>
                          <a:ea typeface="Times New Roman"/>
                          <a:cs typeface="Times New Roman"/>
                          <a:sym typeface="Times New Roman"/>
                        </a:rPr>
                        <a:t>Craniofacial anomalies</a:t>
                      </a:r>
                      <a:endParaRPr sz="1200" i="1">
                        <a:solidFill>
                          <a:schemeClr val="dk1"/>
                        </a:solidFill>
                        <a:latin typeface="Times New Roman"/>
                        <a:ea typeface="Times New Roman"/>
                        <a:cs typeface="Times New Roman"/>
                        <a:sym typeface="Times New Roman"/>
                      </a:endParaRPr>
                    </a:p>
                    <a:p>
                      <a:pPr marL="114300" lvl="0" indent="0" algn="ctr" rtl="0">
                        <a:lnSpc>
                          <a:spcPct val="100000"/>
                        </a:lnSpc>
                        <a:spcBef>
                          <a:spcPts val="100"/>
                        </a:spcBef>
                        <a:spcAft>
                          <a:spcPts val="0"/>
                        </a:spcAft>
                        <a:buClr>
                          <a:schemeClr val="dk1"/>
                        </a:buClr>
                        <a:buSzPts val="1100"/>
                        <a:buFont typeface="Arial"/>
                        <a:buNone/>
                      </a:pPr>
                      <a:r>
                        <a:rPr lang="id" sz="1200" i="1">
                          <a:solidFill>
                            <a:schemeClr val="dk1"/>
                          </a:solidFill>
                          <a:latin typeface="Times New Roman"/>
                          <a:ea typeface="Times New Roman"/>
                          <a:cs typeface="Times New Roman"/>
                          <a:sym typeface="Times New Roman"/>
                        </a:rPr>
                        <a:t>Foreign bodies</a:t>
                      </a:r>
                      <a:endParaRPr sz="1200" i="1">
                        <a:solidFill>
                          <a:schemeClr val="dk1"/>
                        </a:solidFill>
                        <a:latin typeface="Times New Roman"/>
                        <a:ea typeface="Times New Roman"/>
                        <a:cs typeface="Times New Roman"/>
                        <a:sym typeface="Times New Roman"/>
                      </a:endParaRPr>
                    </a:p>
                    <a:p>
                      <a:pPr marL="114300" lvl="0" indent="0" algn="ctr" rtl="0">
                        <a:lnSpc>
                          <a:spcPct val="100000"/>
                        </a:lnSpc>
                        <a:spcBef>
                          <a:spcPts val="100"/>
                        </a:spcBef>
                        <a:spcAft>
                          <a:spcPts val="0"/>
                        </a:spcAft>
                        <a:buClr>
                          <a:schemeClr val="dk1"/>
                        </a:buClr>
                        <a:buSzPts val="1100"/>
                        <a:buFont typeface="Arial"/>
                        <a:buNone/>
                      </a:pPr>
                      <a:r>
                        <a:rPr lang="id" sz="1200" i="1">
                          <a:solidFill>
                            <a:schemeClr val="dk1"/>
                          </a:solidFill>
                          <a:latin typeface="Times New Roman"/>
                          <a:ea typeface="Times New Roman"/>
                          <a:cs typeface="Times New Roman"/>
                          <a:sym typeface="Times New Roman"/>
                        </a:rPr>
                        <a:t>Dental disease</a:t>
                      </a:r>
                      <a:endParaRPr sz="1200" i="1">
                        <a:solidFill>
                          <a:schemeClr val="dk1"/>
                        </a:solidFill>
                        <a:latin typeface="Times New Roman"/>
                        <a:ea typeface="Times New Roman"/>
                        <a:cs typeface="Times New Roman"/>
                        <a:sym typeface="Times New Roman"/>
                      </a:endParaRPr>
                    </a:p>
                    <a:p>
                      <a:pPr marL="114300" lvl="0" indent="0" algn="ctr" rtl="0">
                        <a:lnSpc>
                          <a:spcPct val="100000"/>
                        </a:lnSpc>
                        <a:spcBef>
                          <a:spcPts val="100"/>
                        </a:spcBef>
                        <a:spcAft>
                          <a:spcPts val="100"/>
                        </a:spcAft>
                        <a:buNone/>
                      </a:pPr>
                      <a:r>
                        <a:rPr lang="id" sz="1200" i="1">
                          <a:solidFill>
                            <a:schemeClr val="dk1"/>
                          </a:solidFill>
                          <a:latin typeface="Times New Roman"/>
                          <a:ea typeface="Times New Roman"/>
                          <a:cs typeface="Times New Roman"/>
                          <a:sym typeface="Times New Roman"/>
                        </a:rPr>
                        <a:t>Mechanical trauma</a:t>
                      </a:r>
                      <a:endParaRPr sz="1200" i="1">
                        <a:latin typeface="Times New Roman"/>
                        <a:ea typeface="Times New Roman"/>
                        <a:cs typeface="Times New Roman"/>
                        <a:sym typeface="Times New Roman"/>
                      </a:endParaRPr>
                    </a:p>
                  </a:txBody>
                  <a:tcPr marL="91425" marR="91425" marT="91425" marB="91425"/>
                </a:tc>
                <a:extLst>
                  <a:ext uri="{0D108BD9-81ED-4DB2-BD59-A6C34878D82A}">
                    <a16:rowId xmlns:a16="http://schemas.microsoft.com/office/drawing/2014/main" val="10006"/>
                  </a:ext>
                </a:extLst>
              </a:tr>
              <a:tr h="381000">
                <a:tc>
                  <a:txBody>
                    <a:bodyPr/>
                    <a:lstStyle/>
                    <a:p>
                      <a:pPr marL="63500" lvl="0" indent="0" algn="ctr" rtl="0">
                        <a:lnSpc>
                          <a:spcPct val="100000"/>
                        </a:lnSpc>
                        <a:spcBef>
                          <a:spcPts val="100"/>
                        </a:spcBef>
                        <a:spcAft>
                          <a:spcPts val="100"/>
                        </a:spcAft>
                        <a:buClr>
                          <a:schemeClr val="dk1"/>
                        </a:buClr>
                        <a:buSzPts val="1100"/>
                        <a:buFont typeface="Arial"/>
                        <a:buNone/>
                      </a:pPr>
                      <a:r>
                        <a:rPr lang="id" sz="1200" i="1">
                          <a:solidFill>
                            <a:schemeClr val="dk1"/>
                          </a:solidFill>
                          <a:latin typeface="Times New Roman"/>
                          <a:ea typeface="Times New Roman"/>
                          <a:cs typeface="Times New Roman"/>
                          <a:sym typeface="Times New Roman"/>
                        </a:rPr>
                        <a:t>Granulomatous disorders</a:t>
                      </a:r>
                      <a:endParaRPr sz="1200"/>
                    </a:p>
                  </a:txBody>
                  <a:tcPr marL="91425" marR="91425" marT="91425" marB="91425">
                    <a:lnB w="12700" cap="flat" cmpd="sng">
                      <a:solidFill>
                        <a:srgbClr val="000000"/>
                      </a:solidFill>
                      <a:prstDash val="solid"/>
                      <a:round/>
                      <a:headEnd type="none" w="sm" len="sm"/>
                      <a:tailEnd type="none" w="sm" len="sm"/>
                    </a:lnB>
                  </a:tcPr>
                </a:tc>
                <a:tc>
                  <a:txBody>
                    <a:bodyPr/>
                    <a:lstStyle/>
                    <a:p>
                      <a:pPr marL="63500" lvl="0" indent="0" algn="ctr" rtl="0">
                        <a:lnSpc>
                          <a:spcPct val="100000"/>
                        </a:lnSpc>
                        <a:spcBef>
                          <a:spcPts val="100"/>
                        </a:spcBef>
                        <a:spcAft>
                          <a:spcPts val="100"/>
                        </a:spcAft>
                        <a:buNone/>
                      </a:pPr>
                      <a:r>
                        <a:rPr lang="id" sz="1200" i="1">
                          <a:solidFill>
                            <a:schemeClr val="dk1"/>
                          </a:solidFill>
                          <a:latin typeface="Times New Roman"/>
                          <a:ea typeface="Times New Roman"/>
                          <a:cs typeface="Times New Roman"/>
                          <a:sym typeface="Times New Roman"/>
                        </a:rPr>
                        <a:t>Stress</a:t>
                      </a:r>
                      <a:endParaRPr sz="1200" i="1">
                        <a:latin typeface="Times New Roman"/>
                        <a:ea typeface="Times New Roman"/>
                        <a:cs typeface="Times New Roman"/>
                        <a:sym typeface="Times New Roman"/>
                      </a:endParaRPr>
                    </a:p>
                  </a:txBody>
                  <a:tcPr marL="91425" marR="91425" marT="91425" marB="91425">
                    <a:lnB w="12700" cap="flat" cmpd="sng">
                      <a:solidFill>
                        <a:srgbClr val="000000"/>
                      </a:solidFill>
                      <a:prstDash val="solid"/>
                      <a:round/>
                      <a:headEnd type="none" w="sm" len="sm"/>
                      <a:tailEnd type="none" w="sm" len="sm"/>
                    </a:lnB>
                  </a:tcPr>
                </a:tc>
                <a:tc>
                  <a:txBody>
                    <a:bodyPr/>
                    <a:lstStyle/>
                    <a:p>
                      <a:pPr marL="114300" lvl="0" indent="0" algn="ctr" rtl="0">
                        <a:lnSpc>
                          <a:spcPct val="100000"/>
                        </a:lnSpc>
                        <a:spcBef>
                          <a:spcPts val="100"/>
                        </a:spcBef>
                        <a:spcAft>
                          <a:spcPts val="100"/>
                        </a:spcAft>
                        <a:buNone/>
                      </a:pPr>
                      <a:r>
                        <a:rPr lang="id" sz="1200" i="1" dirty="0">
                          <a:solidFill>
                            <a:schemeClr val="dk1"/>
                          </a:solidFill>
                          <a:latin typeface="Times New Roman"/>
                          <a:ea typeface="Times New Roman"/>
                          <a:cs typeface="Times New Roman"/>
                          <a:sym typeface="Times New Roman"/>
                        </a:rPr>
                        <a:t>Barotrauma</a:t>
                      </a:r>
                      <a:endParaRPr sz="1200" i="1" dirty="0">
                        <a:latin typeface="Times New Roman"/>
                        <a:ea typeface="Times New Roman"/>
                        <a:cs typeface="Times New Roman"/>
                        <a:sym typeface="Times New Roman"/>
                      </a:endParaRPr>
                    </a:p>
                  </a:txBody>
                  <a:tcPr marL="91425" marR="91425" marT="91425" marB="91425">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47"/>
          <p:cNvSpPr txBox="1">
            <a:spLocks noGrp="1"/>
          </p:cNvSpPr>
          <p:nvPr>
            <p:ph type="title"/>
          </p:nvPr>
        </p:nvSpPr>
        <p:spPr>
          <a:xfrm>
            <a:off x="127875" y="83850"/>
            <a:ext cx="2072400" cy="593100"/>
          </a:xfrm>
          <a:prstGeom prst="rect">
            <a:avLst/>
          </a:prstGeom>
          <a:solidFill>
            <a:srgbClr val="B4A7D6"/>
          </a:solidFill>
        </p:spPr>
        <p:txBody>
          <a:bodyPr spcFirstLastPara="1" wrap="square" lIns="0" tIns="0" rIns="0" bIns="0" anchor="b" anchorCtr="0">
            <a:noAutofit/>
          </a:bodyPr>
          <a:lstStyle/>
          <a:p>
            <a:pPr marL="0" lvl="0" indent="0" algn="ctr" rtl="0">
              <a:spcBef>
                <a:spcPts val="0"/>
              </a:spcBef>
              <a:spcAft>
                <a:spcPts val="0"/>
              </a:spcAft>
              <a:buSzPts val="990"/>
              <a:buNone/>
            </a:pPr>
            <a:r>
              <a:rPr lang="id" sz="1770"/>
              <a:t>Patofisiologi Rinosinusitis Kronis</a:t>
            </a:r>
            <a:endParaRPr sz="1770"/>
          </a:p>
        </p:txBody>
      </p:sp>
      <p:sp>
        <p:nvSpPr>
          <p:cNvPr id="409" name="Google Shape;409;p47"/>
          <p:cNvSpPr>
            <a:spLocks noGrp="1"/>
          </p:cNvSpPr>
          <p:nvPr>
            <p:ph type="chart" idx="2"/>
          </p:nvPr>
        </p:nvSpPr>
        <p:spPr>
          <a:xfrm>
            <a:off x="714375" y="1454331"/>
            <a:ext cx="7764600" cy="30831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410" name="Google Shape;410;p47"/>
          <p:cNvPicPr preferRelativeResize="0"/>
          <p:nvPr/>
        </p:nvPicPr>
        <p:blipFill>
          <a:blip r:embed="rId3">
            <a:alphaModFix/>
          </a:blip>
          <a:stretch>
            <a:fillRect/>
          </a:stretch>
        </p:blipFill>
        <p:spPr>
          <a:xfrm>
            <a:off x="2741575" y="83850"/>
            <a:ext cx="3710199" cy="5059651"/>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sp>
        <p:nvSpPr>
          <p:cNvPr id="415" name="Google Shape;415;p48"/>
          <p:cNvSpPr>
            <a:spLocks noGrp="1"/>
          </p:cNvSpPr>
          <p:nvPr>
            <p:ph type="chart" idx="2"/>
          </p:nvPr>
        </p:nvSpPr>
        <p:spPr>
          <a:xfrm>
            <a:off x="714375" y="1454331"/>
            <a:ext cx="7764600" cy="30831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sp>
        <p:nvSpPr>
          <p:cNvPr id="416" name="Google Shape;416;p48"/>
          <p:cNvSpPr txBox="1">
            <a:spLocks noGrp="1"/>
          </p:cNvSpPr>
          <p:nvPr>
            <p:ph type="title"/>
          </p:nvPr>
        </p:nvSpPr>
        <p:spPr>
          <a:xfrm>
            <a:off x="108599" y="56700"/>
            <a:ext cx="65208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sz="2700"/>
              <a:t>Penilaian kontrol klinis RSK saat ini</a:t>
            </a:r>
            <a:endParaRPr sz="2700"/>
          </a:p>
        </p:txBody>
      </p:sp>
      <p:pic>
        <p:nvPicPr>
          <p:cNvPr id="417" name="Google Shape;417;p48"/>
          <p:cNvPicPr preferRelativeResize="0"/>
          <p:nvPr/>
        </p:nvPicPr>
        <p:blipFill rotWithShape="1">
          <a:blip r:embed="rId3">
            <a:alphaModFix/>
          </a:blip>
          <a:srcRect l="14974" t="16648" r="14123" b="12293"/>
          <a:stretch/>
        </p:blipFill>
        <p:spPr>
          <a:xfrm>
            <a:off x="1120213" y="832825"/>
            <a:ext cx="6617827" cy="3824825"/>
          </a:xfrm>
          <a:prstGeom prst="rect">
            <a:avLst/>
          </a:prstGeom>
          <a:noFill/>
          <a:ln>
            <a:noFill/>
          </a:ln>
        </p:spPr>
      </p:pic>
      <p:sp>
        <p:nvSpPr>
          <p:cNvPr id="418" name="Google Shape;418;p48"/>
          <p:cNvSpPr txBox="1"/>
          <p:nvPr/>
        </p:nvSpPr>
        <p:spPr>
          <a:xfrm>
            <a:off x="7291800" y="4657650"/>
            <a:ext cx="1852200" cy="3078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id" sz="800">
                <a:latin typeface="Libre Franklin"/>
                <a:ea typeface="Libre Franklin"/>
                <a:cs typeface="Libre Franklin"/>
                <a:sym typeface="Libre Franklin"/>
              </a:rPr>
              <a:t>Fokkens </a:t>
            </a:r>
            <a:r>
              <a:rPr lang="id" sz="800" i="1">
                <a:latin typeface="Libre Franklin"/>
                <a:ea typeface="Libre Franklin"/>
                <a:cs typeface="Libre Franklin"/>
                <a:sym typeface="Libre Franklin"/>
              </a:rPr>
              <a:t>et.al., </a:t>
            </a:r>
            <a:r>
              <a:rPr lang="id" sz="800">
                <a:latin typeface="Libre Franklin"/>
                <a:ea typeface="Libre Franklin"/>
                <a:cs typeface="Libre Franklin"/>
                <a:sym typeface="Libre Franklin"/>
              </a:rPr>
              <a:t>2020</a:t>
            </a:r>
            <a:endParaRPr sz="800">
              <a:latin typeface="Libre Franklin"/>
              <a:ea typeface="Libre Franklin"/>
              <a:cs typeface="Libre Franklin"/>
              <a:sym typeface="Libre Franklin"/>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49"/>
          <p:cNvSpPr txBox="1">
            <a:spLocks noGrp="1"/>
          </p:cNvSpPr>
          <p:nvPr>
            <p:ph type="title"/>
          </p:nvPr>
        </p:nvSpPr>
        <p:spPr>
          <a:xfrm>
            <a:off x="149967" y="566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Diagnosis</a:t>
            </a:r>
            <a:endParaRPr/>
          </a:p>
        </p:txBody>
      </p:sp>
      <p:sp>
        <p:nvSpPr>
          <p:cNvPr id="424" name="Google Shape;424;p49"/>
          <p:cNvSpPr/>
          <p:nvPr/>
        </p:nvSpPr>
        <p:spPr>
          <a:xfrm>
            <a:off x="1071125" y="945975"/>
            <a:ext cx="1463700" cy="5775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id" sz="1600" b="1">
                <a:solidFill>
                  <a:schemeClr val="dk1"/>
                </a:solidFill>
                <a:latin typeface="Libre Franklin"/>
                <a:ea typeface="Libre Franklin"/>
                <a:cs typeface="Libre Franklin"/>
                <a:sym typeface="Libre Franklin"/>
              </a:rPr>
              <a:t>Anamnesis</a:t>
            </a:r>
            <a:endParaRPr sz="1600" b="1"/>
          </a:p>
        </p:txBody>
      </p:sp>
      <p:sp>
        <p:nvSpPr>
          <p:cNvPr id="425" name="Google Shape;425;p49"/>
          <p:cNvSpPr txBox="1"/>
          <p:nvPr/>
        </p:nvSpPr>
        <p:spPr>
          <a:xfrm>
            <a:off x="503075" y="2982175"/>
            <a:ext cx="2599800" cy="1693200"/>
          </a:xfrm>
          <a:prstGeom prst="rect">
            <a:avLst/>
          </a:prstGeom>
          <a:solidFill>
            <a:srgbClr val="B6D7A8"/>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dirty="0">
                <a:solidFill>
                  <a:schemeClr val="dk1"/>
                </a:solidFill>
              </a:rPr>
              <a:t>Ditandai oleh ≥ 2 gejala :</a:t>
            </a:r>
            <a:endParaRPr dirty="0">
              <a:solidFill>
                <a:schemeClr val="dk1"/>
              </a:solidFill>
            </a:endParaRPr>
          </a:p>
          <a:p>
            <a:pPr marL="0" lvl="0" indent="0" algn="ctr" rtl="0">
              <a:spcBef>
                <a:spcPts val="0"/>
              </a:spcBef>
              <a:spcAft>
                <a:spcPts val="0"/>
              </a:spcAft>
              <a:buNone/>
            </a:pPr>
            <a:r>
              <a:rPr lang="id" dirty="0">
                <a:solidFill>
                  <a:schemeClr val="dk1"/>
                </a:solidFill>
              </a:rPr>
              <a:t>hidung tersumbat atau obstruksi nasi</a:t>
            </a:r>
            <a:endParaRPr dirty="0">
              <a:solidFill>
                <a:schemeClr val="dk1"/>
              </a:solidFill>
            </a:endParaRPr>
          </a:p>
          <a:p>
            <a:pPr marL="0" lvl="0" indent="0" algn="ctr" rtl="0">
              <a:spcBef>
                <a:spcPts val="0"/>
              </a:spcBef>
              <a:spcAft>
                <a:spcPts val="0"/>
              </a:spcAft>
              <a:buNone/>
            </a:pPr>
            <a:r>
              <a:rPr lang="id" dirty="0">
                <a:solidFill>
                  <a:schemeClr val="dk1"/>
                </a:solidFill>
              </a:rPr>
              <a:t>sekret nasal (anterior, posterior nasal drip) </a:t>
            </a:r>
            <a:endParaRPr dirty="0">
              <a:solidFill>
                <a:schemeClr val="dk1"/>
              </a:solidFill>
            </a:endParaRPr>
          </a:p>
          <a:p>
            <a:pPr marL="0" lvl="0" indent="0" algn="ctr" rtl="0">
              <a:spcBef>
                <a:spcPts val="0"/>
              </a:spcBef>
              <a:spcAft>
                <a:spcPts val="0"/>
              </a:spcAft>
              <a:buNone/>
            </a:pPr>
            <a:r>
              <a:rPr lang="id" dirty="0">
                <a:solidFill>
                  <a:schemeClr val="dk1"/>
                </a:solidFill>
              </a:rPr>
              <a:t>hilangnya atau penurunan fungsi penghidu</a:t>
            </a:r>
            <a:r>
              <a:rPr lang="en-US" dirty="0">
                <a:solidFill>
                  <a:schemeClr val="dk1"/>
                </a:solidFill>
              </a:rPr>
              <a:t>.</a:t>
            </a:r>
            <a:endParaRPr dirty="0"/>
          </a:p>
        </p:txBody>
      </p:sp>
      <p:sp>
        <p:nvSpPr>
          <p:cNvPr id="426" name="Google Shape;426;p49"/>
          <p:cNvSpPr txBox="1"/>
          <p:nvPr/>
        </p:nvSpPr>
        <p:spPr>
          <a:xfrm>
            <a:off x="503075" y="1657350"/>
            <a:ext cx="2599800" cy="1046700"/>
          </a:xfrm>
          <a:prstGeom prst="rect">
            <a:avLst/>
          </a:prstGeom>
          <a:solidFill>
            <a:srgbClr val="B6D7A8"/>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dirty="0">
                <a:solidFill>
                  <a:schemeClr val="dk1"/>
                </a:solidFill>
              </a:rPr>
              <a:t>Inflamasi mukosa hidung dan sinus paranasal dengan jangka waktu gejala ≥ 12 minggu</a:t>
            </a:r>
            <a:r>
              <a:rPr lang="en-US" dirty="0">
                <a:solidFill>
                  <a:schemeClr val="dk1"/>
                </a:solidFill>
              </a:rPr>
              <a:t>.</a:t>
            </a:r>
            <a:endParaRPr dirty="0"/>
          </a:p>
        </p:txBody>
      </p:sp>
      <p:sp>
        <p:nvSpPr>
          <p:cNvPr id="427" name="Google Shape;427;p49"/>
          <p:cNvSpPr/>
          <p:nvPr/>
        </p:nvSpPr>
        <p:spPr>
          <a:xfrm>
            <a:off x="3781425" y="945975"/>
            <a:ext cx="2133600" cy="577500"/>
          </a:xfrm>
          <a:prstGeom prst="roundRect">
            <a:avLst>
              <a:gd name="adj" fmla="val 16667"/>
            </a:avLst>
          </a:prstGeom>
          <a:solidFill>
            <a:srgbClr val="4A86E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id" sz="1600" b="1">
                <a:latin typeface="Libre Franklin"/>
                <a:ea typeface="Libre Franklin"/>
                <a:cs typeface="Libre Franklin"/>
                <a:sym typeface="Libre Franklin"/>
              </a:rPr>
              <a:t>Pemeriksaan Fisik</a:t>
            </a:r>
            <a:endParaRPr sz="1600" b="1">
              <a:latin typeface="Libre Franklin"/>
              <a:ea typeface="Libre Franklin"/>
              <a:cs typeface="Libre Franklin"/>
              <a:sym typeface="Libre Franklin"/>
            </a:endParaRPr>
          </a:p>
        </p:txBody>
      </p:sp>
      <p:sp>
        <p:nvSpPr>
          <p:cNvPr id="428" name="Google Shape;428;p49"/>
          <p:cNvSpPr txBox="1"/>
          <p:nvPr/>
        </p:nvSpPr>
        <p:spPr>
          <a:xfrm>
            <a:off x="3624275" y="1657350"/>
            <a:ext cx="2484600" cy="1046700"/>
          </a:xfrm>
          <a:prstGeom prst="rect">
            <a:avLst/>
          </a:prstGeom>
          <a:solidFill>
            <a:srgbClr val="C9DAF8"/>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dirty="0">
                <a:latin typeface="Libre Franklin"/>
                <a:ea typeface="Libre Franklin"/>
                <a:cs typeface="Libre Franklin"/>
                <a:sym typeface="Libre Franklin"/>
              </a:rPr>
              <a:t>Rinoskopi anterior :</a:t>
            </a:r>
            <a:endParaRPr dirty="0">
              <a:latin typeface="Libre Franklin"/>
              <a:ea typeface="Libre Franklin"/>
              <a:cs typeface="Libre Franklin"/>
              <a:sym typeface="Libre Franklin"/>
            </a:endParaRPr>
          </a:p>
          <a:p>
            <a:pPr marL="179999" lvl="0" indent="0" algn="l" rtl="0">
              <a:spcBef>
                <a:spcPts val="0"/>
              </a:spcBef>
              <a:spcAft>
                <a:spcPts val="0"/>
              </a:spcAft>
              <a:buNone/>
            </a:pPr>
            <a:r>
              <a:rPr lang="id" dirty="0">
                <a:latin typeface="Libre Franklin"/>
                <a:ea typeface="Libre Franklin"/>
                <a:cs typeface="Libre Franklin"/>
                <a:sym typeface="Libre Franklin"/>
              </a:rPr>
              <a:t>sekret mukopurulen, polip / non polip, deviasi septum</a:t>
            </a:r>
            <a:r>
              <a:rPr lang="en-US" dirty="0">
                <a:latin typeface="Libre Franklin"/>
                <a:ea typeface="Libre Franklin"/>
                <a:cs typeface="Libre Franklin"/>
                <a:sym typeface="Libre Franklin"/>
              </a:rPr>
              <a:t>.</a:t>
            </a:r>
            <a:endParaRPr dirty="0">
              <a:latin typeface="Libre Franklin"/>
              <a:ea typeface="Libre Franklin"/>
              <a:cs typeface="Libre Franklin"/>
              <a:sym typeface="Libre Franklin"/>
            </a:endParaRPr>
          </a:p>
        </p:txBody>
      </p:sp>
      <p:sp>
        <p:nvSpPr>
          <p:cNvPr id="429" name="Google Shape;429;p49"/>
          <p:cNvSpPr/>
          <p:nvPr/>
        </p:nvSpPr>
        <p:spPr>
          <a:xfrm>
            <a:off x="6744650" y="854500"/>
            <a:ext cx="2133600" cy="577500"/>
          </a:xfrm>
          <a:prstGeom prst="roundRect">
            <a:avLst>
              <a:gd name="adj" fmla="val 16667"/>
            </a:avLst>
          </a:prstGeom>
          <a:solidFill>
            <a:srgbClr val="C27BA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id" sz="1600" b="1">
                <a:latin typeface="Libre Franklin"/>
                <a:ea typeface="Libre Franklin"/>
                <a:cs typeface="Libre Franklin"/>
                <a:sym typeface="Libre Franklin"/>
              </a:rPr>
              <a:t>Pemeriksaan Penunjang</a:t>
            </a:r>
            <a:endParaRPr sz="1600" b="1">
              <a:latin typeface="Libre Franklin"/>
              <a:ea typeface="Libre Franklin"/>
              <a:cs typeface="Libre Franklin"/>
              <a:sym typeface="Libre Franklin"/>
            </a:endParaRPr>
          </a:p>
        </p:txBody>
      </p:sp>
      <p:sp>
        <p:nvSpPr>
          <p:cNvPr id="430" name="Google Shape;430;p49"/>
          <p:cNvSpPr txBox="1"/>
          <p:nvPr/>
        </p:nvSpPr>
        <p:spPr>
          <a:xfrm>
            <a:off x="6544350" y="1657350"/>
            <a:ext cx="2484600" cy="1262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dirty="0">
                <a:latin typeface="Libre Franklin"/>
                <a:ea typeface="Libre Franklin"/>
                <a:cs typeface="Libre Franklin"/>
                <a:sym typeface="Libre Franklin"/>
              </a:rPr>
              <a:t>Endoskopi : </a:t>
            </a:r>
            <a:r>
              <a:rPr lang="id" dirty="0">
                <a:solidFill>
                  <a:schemeClr val="dk1"/>
                </a:solidFill>
              </a:rPr>
              <a:t>polip dan atau sekret mukopurulen dari meatus medius dan udem atau obstruksi mukosa di meatus medius</a:t>
            </a:r>
            <a:r>
              <a:rPr lang="en-US" dirty="0">
                <a:solidFill>
                  <a:schemeClr val="dk1"/>
                </a:solidFill>
              </a:rPr>
              <a:t>.</a:t>
            </a:r>
            <a:endParaRPr dirty="0">
              <a:latin typeface="Libre Franklin"/>
              <a:ea typeface="Libre Franklin"/>
              <a:cs typeface="Libre Franklin"/>
              <a:sym typeface="Libre Franklin"/>
            </a:endParaRPr>
          </a:p>
        </p:txBody>
      </p:sp>
      <p:sp>
        <p:nvSpPr>
          <p:cNvPr id="431" name="Google Shape;431;p49"/>
          <p:cNvSpPr txBox="1"/>
          <p:nvPr/>
        </p:nvSpPr>
        <p:spPr>
          <a:xfrm>
            <a:off x="6569150" y="3144800"/>
            <a:ext cx="2484600" cy="1149002"/>
          </a:xfrm>
          <a:prstGeom prst="rect">
            <a:avLst/>
          </a:prstGeom>
          <a:solidFill>
            <a:srgbClr val="EAD1DC"/>
          </a:solidFill>
          <a:ln>
            <a:noFill/>
          </a:ln>
        </p:spPr>
        <p:txBody>
          <a:bodyPr spcFirstLastPara="1" wrap="square" lIns="91425" tIns="91425" rIns="91425" bIns="91425" anchor="t" anchorCtr="0">
            <a:spAutoFit/>
          </a:bodyPr>
          <a:lstStyle/>
          <a:p>
            <a:pPr marL="89999" lvl="0" indent="0" algn="ctr" rtl="0">
              <a:spcBef>
                <a:spcPts val="800"/>
              </a:spcBef>
              <a:spcAft>
                <a:spcPts val="0"/>
              </a:spcAft>
              <a:buClr>
                <a:schemeClr val="dk1"/>
              </a:buClr>
              <a:buSzPts val="1100"/>
              <a:buFont typeface="Arial"/>
              <a:buNone/>
            </a:pPr>
            <a:r>
              <a:rPr lang="id" b="1" dirty="0">
                <a:solidFill>
                  <a:schemeClr val="dk1"/>
                </a:solidFill>
              </a:rPr>
              <a:t>CT scan</a:t>
            </a:r>
            <a:r>
              <a:rPr lang="id" dirty="0">
                <a:solidFill>
                  <a:schemeClr val="dk1"/>
                </a:solidFill>
              </a:rPr>
              <a:t> :  Adanya perubahan mukosa di sinus dan atau di kompleks ostiomeatal</a:t>
            </a:r>
            <a:r>
              <a:rPr lang="en-US" dirty="0">
                <a:solidFill>
                  <a:schemeClr val="dk1"/>
                </a:solidFill>
              </a:rPr>
              <a:t>.</a:t>
            </a:r>
            <a:endParaRPr sz="1600" dirty="0">
              <a:solidFill>
                <a:schemeClr val="dk1"/>
              </a:solidFill>
            </a:endParaRPr>
          </a:p>
        </p:txBody>
      </p:sp>
      <p:pic>
        <p:nvPicPr>
          <p:cNvPr id="432" name="Google Shape;432;p49"/>
          <p:cNvPicPr preferRelativeResize="0"/>
          <p:nvPr/>
        </p:nvPicPr>
        <p:blipFill rotWithShape="1">
          <a:blip r:embed="rId3">
            <a:alphaModFix/>
          </a:blip>
          <a:srcRect l="49997"/>
          <a:stretch/>
        </p:blipFill>
        <p:spPr>
          <a:xfrm>
            <a:off x="3624275" y="2793900"/>
            <a:ext cx="2484600" cy="1822076"/>
          </a:xfrm>
          <a:prstGeom prst="rect">
            <a:avLst/>
          </a:prstGeom>
          <a:noFill/>
          <a:ln>
            <a:noFill/>
          </a:ln>
        </p:spPr>
      </p:pic>
      <p:sp>
        <p:nvSpPr>
          <p:cNvPr id="433" name="Google Shape;433;p49"/>
          <p:cNvSpPr txBox="1"/>
          <p:nvPr/>
        </p:nvSpPr>
        <p:spPr>
          <a:xfrm>
            <a:off x="3356475" y="4542500"/>
            <a:ext cx="5688600" cy="384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300">
                <a:latin typeface="Libre Franklin"/>
                <a:ea typeface="Libre Franklin"/>
                <a:cs typeface="Libre Franklin"/>
                <a:sym typeface="Libre Franklin"/>
              </a:rPr>
              <a:t>Rongga hidung kiri dengan polip hidung,(Grayson and harvey, 2019)</a:t>
            </a:r>
            <a:endParaRPr sz="1300">
              <a:latin typeface="Libre Franklin"/>
              <a:ea typeface="Libre Franklin"/>
              <a:cs typeface="Libre Franklin"/>
              <a:sym typeface="Libre Franklin"/>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50"/>
          <p:cNvSpPr txBox="1">
            <a:spLocks noGrp="1"/>
          </p:cNvSpPr>
          <p:nvPr>
            <p:ph type="title"/>
          </p:nvPr>
        </p:nvSpPr>
        <p:spPr>
          <a:xfrm>
            <a:off x="219878" y="199125"/>
            <a:ext cx="5063400" cy="458100"/>
          </a:xfrm>
          <a:prstGeom prst="rect">
            <a:avLst/>
          </a:prstGeom>
        </p:spPr>
        <p:txBody>
          <a:bodyPr spcFirstLastPara="1" wrap="square" lIns="0" tIns="0" rIns="0" bIns="0" anchor="b" anchorCtr="0">
            <a:noAutofit/>
          </a:bodyPr>
          <a:lstStyle/>
          <a:p>
            <a:pPr marL="0" lvl="0" indent="0" algn="l" rtl="0">
              <a:spcBef>
                <a:spcPts val="0"/>
              </a:spcBef>
              <a:spcAft>
                <a:spcPts val="0"/>
              </a:spcAft>
              <a:buSzPts val="990"/>
              <a:buNone/>
            </a:pPr>
            <a:r>
              <a:rPr lang="id" sz="2570"/>
              <a:t>Tatalaksana RSK dibagi menjadi :</a:t>
            </a:r>
            <a:endParaRPr sz="2570"/>
          </a:p>
        </p:txBody>
      </p:sp>
      <p:pic>
        <p:nvPicPr>
          <p:cNvPr id="439" name="Google Shape;439;p50"/>
          <p:cNvPicPr preferRelativeResize="0"/>
          <p:nvPr/>
        </p:nvPicPr>
        <p:blipFill>
          <a:blip r:embed="rId3">
            <a:alphaModFix/>
          </a:blip>
          <a:stretch>
            <a:fillRect/>
          </a:stretch>
        </p:blipFill>
        <p:spPr>
          <a:xfrm>
            <a:off x="2943225" y="1228925"/>
            <a:ext cx="5311225" cy="3513450"/>
          </a:xfrm>
          <a:prstGeom prst="rect">
            <a:avLst/>
          </a:prstGeom>
          <a:noFill/>
          <a:ln>
            <a:noFill/>
          </a:ln>
        </p:spPr>
      </p:pic>
      <p:pic>
        <p:nvPicPr>
          <p:cNvPr id="440" name="Google Shape;440;p50"/>
          <p:cNvPicPr preferRelativeResize="0"/>
          <p:nvPr/>
        </p:nvPicPr>
        <p:blipFill rotWithShape="1">
          <a:blip r:embed="rId4">
            <a:alphaModFix/>
          </a:blip>
          <a:srcRect l="69396" t="28274" r="17458" b="46196"/>
          <a:stretch/>
        </p:blipFill>
        <p:spPr>
          <a:xfrm rot="10800000">
            <a:off x="-1" y="3174325"/>
            <a:ext cx="1737101" cy="19691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51"/>
          <p:cNvSpPr txBox="1">
            <a:spLocks noGrp="1"/>
          </p:cNvSpPr>
          <p:nvPr>
            <p:ph type="title"/>
          </p:nvPr>
        </p:nvSpPr>
        <p:spPr>
          <a:xfrm>
            <a:off x="210525" y="2644775"/>
            <a:ext cx="3395400" cy="458100"/>
          </a:xfrm>
          <a:prstGeom prst="rect">
            <a:avLst/>
          </a:prstGeom>
        </p:spPr>
        <p:txBody>
          <a:bodyPr spcFirstLastPara="1" wrap="square" lIns="0" tIns="0" rIns="0" bIns="0" anchor="b" anchorCtr="0">
            <a:noAutofit/>
          </a:bodyPr>
          <a:lstStyle/>
          <a:p>
            <a:pPr marL="0" lvl="0" indent="0" algn="ctr" rtl="0">
              <a:spcBef>
                <a:spcPts val="0"/>
              </a:spcBef>
              <a:spcAft>
                <a:spcPts val="0"/>
              </a:spcAft>
              <a:buSzPts val="990"/>
              <a:buNone/>
            </a:pPr>
            <a:r>
              <a:rPr lang="id" sz="2370">
                <a:highlight>
                  <a:srgbClr val="F4CCCC"/>
                </a:highlight>
              </a:rPr>
              <a:t>Rekomendasi pengobatan untuk orang dewasa dengan RSK</a:t>
            </a:r>
            <a:endParaRPr sz="2370">
              <a:highlight>
                <a:srgbClr val="F4CCCC"/>
              </a:highlight>
            </a:endParaRPr>
          </a:p>
        </p:txBody>
      </p:sp>
      <p:pic>
        <p:nvPicPr>
          <p:cNvPr id="446" name="Google Shape;446;p51"/>
          <p:cNvPicPr preferRelativeResize="0"/>
          <p:nvPr/>
        </p:nvPicPr>
        <p:blipFill rotWithShape="1">
          <a:blip r:embed="rId3">
            <a:alphaModFix/>
          </a:blip>
          <a:srcRect l="28395" t="17665" r="31074" b="7702"/>
          <a:stretch/>
        </p:blipFill>
        <p:spPr>
          <a:xfrm>
            <a:off x="4360800" y="123475"/>
            <a:ext cx="4668199" cy="49221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52"/>
          <p:cNvSpPr txBox="1">
            <a:spLocks noGrp="1"/>
          </p:cNvSpPr>
          <p:nvPr>
            <p:ph type="title"/>
          </p:nvPr>
        </p:nvSpPr>
        <p:spPr>
          <a:xfrm>
            <a:off x="285749" y="2755850"/>
            <a:ext cx="3054600" cy="458100"/>
          </a:xfrm>
          <a:prstGeom prst="rect">
            <a:avLst/>
          </a:prstGeom>
        </p:spPr>
        <p:txBody>
          <a:bodyPr spcFirstLastPara="1" wrap="square" lIns="0" tIns="0" rIns="0" bIns="0" anchor="b" anchorCtr="0">
            <a:normAutofit fontScale="90000"/>
          </a:bodyPr>
          <a:lstStyle/>
          <a:p>
            <a:pPr marL="0" lvl="0" indent="0" algn="ctr" rtl="0">
              <a:spcBef>
                <a:spcPts val="0"/>
              </a:spcBef>
              <a:spcAft>
                <a:spcPts val="0"/>
              </a:spcAft>
              <a:buNone/>
            </a:pPr>
            <a:r>
              <a:rPr lang="id">
                <a:highlight>
                  <a:srgbClr val="F4CCCC"/>
                </a:highlight>
              </a:rPr>
              <a:t>Alur tatalaksana pada RSK difus/bilateral</a:t>
            </a:r>
            <a:endParaRPr>
              <a:highlight>
                <a:srgbClr val="F4CCCC"/>
              </a:highlight>
            </a:endParaRPr>
          </a:p>
        </p:txBody>
      </p:sp>
      <p:pic>
        <p:nvPicPr>
          <p:cNvPr id="452" name="Google Shape;452;p52"/>
          <p:cNvPicPr preferRelativeResize="0"/>
          <p:nvPr/>
        </p:nvPicPr>
        <p:blipFill rotWithShape="1">
          <a:blip r:embed="rId3">
            <a:alphaModFix/>
          </a:blip>
          <a:srcRect l="27177" t="15783" r="29565" b="5494"/>
          <a:stretch/>
        </p:blipFill>
        <p:spPr>
          <a:xfrm>
            <a:off x="4429125" y="139775"/>
            <a:ext cx="4571999" cy="48919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53"/>
          <p:cNvSpPr txBox="1">
            <a:spLocks noGrp="1"/>
          </p:cNvSpPr>
          <p:nvPr>
            <p:ph type="title"/>
          </p:nvPr>
        </p:nvSpPr>
        <p:spPr>
          <a:xfrm>
            <a:off x="5180717" y="1630244"/>
            <a:ext cx="36774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Rinomanometri</a:t>
            </a:r>
            <a:endParaRPr/>
          </a:p>
        </p:txBody>
      </p:sp>
      <p:sp>
        <p:nvSpPr>
          <p:cNvPr id="458" name="Google Shape;458;p53"/>
          <p:cNvSpPr txBox="1"/>
          <p:nvPr/>
        </p:nvSpPr>
        <p:spPr>
          <a:xfrm>
            <a:off x="5311225" y="171915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459" name="Google Shape;459;p53"/>
          <p:cNvSpPr txBox="1">
            <a:spLocks noGrp="1"/>
          </p:cNvSpPr>
          <p:nvPr>
            <p:ph type="subTitle" idx="2"/>
          </p:nvPr>
        </p:nvSpPr>
        <p:spPr>
          <a:xfrm>
            <a:off x="5180717" y="2693324"/>
            <a:ext cx="3677400" cy="793200"/>
          </a:xfrm>
          <a:prstGeom prst="rect">
            <a:avLst/>
          </a:prstGeom>
        </p:spPr>
        <p:txBody>
          <a:bodyPr spcFirstLastPara="1" wrap="square" lIns="0" tIns="0" rIns="0" bIns="0" anchor="t" anchorCtr="0">
            <a:noAutofit/>
          </a:bodyPr>
          <a:lstStyle/>
          <a:p>
            <a:pPr marL="0" lvl="0" indent="0" algn="ctr" rtl="0">
              <a:lnSpc>
                <a:spcPct val="80000"/>
              </a:lnSpc>
              <a:spcBef>
                <a:spcPts val="0"/>
              </a:spcBef>
              <a:spcAft>
                <a:spcPts val="0"/>
              </a:spcAft>
              <a:buClr>
                <a:schemeClr val="dk1"/>
              </a:buClr>
              <a:buSzPts val="1018"/>
              <a:buFont typeface="Arial"/>
              <a:buNone/>
            </a:pPr>
            <a:r>
              <a:rPr lang="id" sz="1210">
                <a:latin typeface="Arial"/>
                <a:ea typeface="Arial"/>
                <a:cs typeface="Arial"/>
                <a:sym typeface="Arial"/>
              </a:rPr>
              <a:t>Alat diagnostik standar yang bertujuan untuk mengevaluasi fungsi pernapasan hidung, mengukur aliran udara dan tekanan udara selama inspirasi dan ekspirasi normal melalui hidung. </a:t>
            </a:r>
            <a:endParaRPr sz="1395">
              <a:latin typeface="Arial"/>
              <a:ea typeface="Arial"/>
              <a:cs typeface="Arial"/>
              <a:sym typeface="Arial"/>
            </a:endParaRPr>
          </a:p>
          <a:p>
            <a:pPr marL="0" lvl="0" indent="0" algn="ctr" rtl="0">
              <a:lnSpc>
                <a:spcPct val="70000"/>
              </a:lnSpc>
              <a:spcBef>
                <a:spcPts val="800"/>
              </a:spcBef>
              <a:spcAft>
                <a:spcPts val="0"/>
              </a:spcAft>
              <a:buSzPts val="1018"/>
              <a:buNone/>
            </a:pPr>
            <a:endParaRPr sz="1310">
              <a:latin typeface="Times New Roman"/>
              <a:ea typeface="Times New Roman"/>
              <a:cs typeface="Times New Roman"/>
              <a:sym typeface="Times New Roman"/>
            </a:endParaRPr>
          </a:p>
        </p:txBody>
      </p:sp>
      <p:pic>
        <p:nvPicPr>
          <p:cNvPr id="460" name="Google Shape;460;p53"/>
          <p:cNvPicPr preferRelativeResize="0"/>
          <p:nvPr/>
        </p:nvPicPr>
        <p:blipFill rotWithShape="1">
          <a:blip r:embed="rId3">
            <a:alphaModFix/>
          </a:blip>
          <a:srcRect l="14646" t="30112" r="60415" b="20963"/>
          <a:stretch/>
        </p:blipFill>
        <p:spPr>
          <a:xfrm>
            <a:off x="2943224" y="3382225"/>
            <a:ext cx="1405934" cy="1551450"/>
          </a:xfrm>
          <a:prstGeom prst="rect">
            <a:avLst/>
          </a:prstGeom>
          <a:noFill/>
          <a:ln>
            <a:noFill/>
          </a:ln>
        </p:spPr>
      </p:pic>
      <p:pic>
        <p:nvPicPr>
          <p:cNvPr id="461" name="Google Shape;461;p53"/>
          <p:cNvPicPr preferRelativeResize="0"/>
          <p:nvPr/>
        </p:nvPicPr>
        <p:blipFill rotWithShape="1">
          <a:blip r:embed="rId4">
            <a:alphaModFix/>
          </a:blip>
          <a:srcRect l="12099" t="32832" r="56017" b="22864"/>
          <a:stretch/>
        </p:blipFill>
        <p:spPr>
          <a:xfrm>
            <a:off x="413885" y="454800"/>
            <a:ext cx="2034725" cy="1866642"/>
          </a:xfrm>
          <a:prstGeom prst="rect">
            <a:avLst/>
          </a:prstGeom>
          <a:noFill/>
          <a:ln>
            <a:noFill/>
          </a:ln>
        </p:spPr>
      </p:pic>
      <p:pic>
        <p:nvPicPr>
          <p:cNvPr id="462" name="Google Shape;462;p53"/>
          <p:cNvPicPr preferRelativeResize="0"/>
          <p:nvPr/>
        </p:nvPicPr>
        <p:blipFill rotWithShape="1">
          <a:blip r:embed="rId5">
            <a:alphaModFix/>
          </a:blip>
          <a:srcRect l="10591" t="36942" r="55933" b="26364"/>
          <a:stretch/>
        </p:blipFill>
        <p:spPr>
          <a:xfrm>
            <a:off x="2826212" y="980360"/>
            <a:ext cx="1639973" cy="1011182"/>
          </a:xfrm>
          <a:prstGeom prst="rect">
            <a:avLst/>
          </a:prstGeom>
          <a:noFill/>
          <a:ln>
            <a:noFill/>
          </a:ln>
        </p:spPr>
      </p:pic>
      <p:pic>
        <p:nvPicPr>
          <p:cNvPr id="463" name="Google Shape;463;p53"/>
          <p:cNvPicPr preferRelativeResize="0"/>
          <p:nvPr/>
        </p:nvPicPr>
        <p:blipFill rotWithShape="1">
          <a:blip r:embed="rId6">
            <a:alphaModFix/>
          </a:blip>
          <a:srcRect l="13634" t="25773" r="62978" b="40615"/>
          <a:stretch/>
        </p:blipFill>
        <p:spPr>
          <a:xfrm>
            <a:off x="413875" y="3204800"/>
            <a:ext cx="2138477" cy="1728875"/>
          </a:xfrm>
          <a:prstGeom prst="rect">
            <a:avLst/>
          </a:prstGeom>
          <a:noFill/>
          <a:ln>
            <a:noFill/>
          </a:ln>
        </p:spPr>
      </p:pic>
      <p:sp>
        <p:nvSpPr>
          <p:cNvPr id="464" name="Google Shape;464;p53"/>
          <p:cNvSpPr txBox="1"/>
          <p:nvPr/>
        </p:nvSpPr>
        <p:spPr>
          <a:xfrm>
            <a:off x="5057625" y="3515138"/>
            <a:ext cx="3772200" cy="1108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sz="1200">
                <a:solidFill>
                  <a:srgbClr val="274E13"/>
                </a:solidFill>
              </a:rPr>
              <a:t>Rinomanometri dapat digunakan untuk mengevaluasi klinis dari gejala sumbatan hidung, menilai pra dan pasca perawatan terapi bedah atau medis, dan mengevaluasi pasien dengan sleep apnea. (Clement, 2005; Thulesius, 2012)</a:t>
            </a:r>
            <a:endParaRPr sz="1200">
              <a:solidFill>
                <a:srgbClr val="274E13"/>
              </a:solidFill>
            </a:endParaRPr>
          </a:p>
        </p:txBody>
      </p:sp>
      <p:sp>
        <p:nvSpPr>
          <p:cNvPr id="465" name="Google Shape;465;p53"/>
          <p:cNvSpPr/>
          <p:nvPr/>
        </p:nvSpPr>
        <p:spPr>
          <a:xfrm>
            <a:off x="559075" y="2501875"/>
            <a:ext cx="3907200" cy="352800"/>
          </a:xfrm>
          <a:prstGeom prst="homePlate">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53"/>
          <p:cNvSpPr/>
          <p:nvPr/>
        </p:nvSpPr>
        <p:spPr>
          <a:xfrm>
            <a:off x="664800" y="2675425"/>
            <a:ext cx="3907200" cy="352800"/>
          </a:xfrm>
          <a:prstGeom prst="homePlate">
            <a:avLst>
              <a:gd name="adj" fmla="val 50000"/>
            </a:avLst>
          </a:prstGeom>
          <a:solidFill>
            <a:srgbClr val="76A5A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54"/>
          <p:cNvSpPr/>
          <p:nvPr/>
        </p:nvSpPr>
        <p:spPr>
          <a:xfrm>
            <a:off x="4726875" y="0"/>
            <a:ext cx="4433700" cy="5143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2" name="Google Shape;472;p54"/>
          <p:cNvCxnSpPr/>
          <p:nvPr/>
        </p:nvCxnSpPr>
        <p:spPr>
          <a:xfrm>
            <a:off x="7743200" y="-76575"/>
            <a:ext cx="1579500" cy="1467600"/>
          </a:xfrm>
          <a:prstGeom prst="straightConnector1">
            <a:avLst/>
          </a:prstGeom>
          <a:noFill/>
          <a:ln w="76200" cap="flat" cmpd="sng">
            <a:solidFill>
              <a:schemeClr val="dk2"/>
            </a:solidFill>
            <a:prstDash val="solid"/>
            <a:round/>
            <a:headEnd type="none" w="med" len="med"/>
            <a:tailEnd type="none" w="med" len="med"/>
          </a:ln>
        </p:spPr>
      </p:cxnSp>
      <p:cxnSp>
        <p:nvCxnSpPr>
          <p:cNvPr id="473" name="Google Shape;473;p54"/>
          <p:cNvCxnSpPr/>
          <p:nvPr/>
        </p:nvCxnSpPr>
        <p:spPr>
          <a:xfrm>
            <a:off x="8068500" y="-245625"/>
            <a:ext cx="1226100" cy="1121400"/>
          </a:xfrm>
          <a:prstGeom prst="straightConnector1">
            <a:avLst/>
          </a:prstGeom>
          <a:noFill/>
          <a:ln w="76200" cap="flat" cmpd="sng">
            <a:solidFill>
              <a:srgbClr val="FFFF00"/>
            </a:solidFill>
            <a:prstDash val="solid"/>
            <a:round/>
            <a:headEnd type="none" w="med" len="med"/>
            <a:tailEnd type="none" w="med" len="med"/>
          </a:ln>
        </p:spPr>
      </p:cxnSp>
      <p:pic>
        <p:nvPicPr>
          <p:cNvPr id="474" name="Google Shape;474;p54"/>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475" name="Google Shape;475;p54"/>
          <p:cNvSpPr txBox="1">
            <a:spLocks noGrp="1"/>
          </p:cNvSpPr>
          <p:nvPr>
            <p:ph type="title"/>
          </p:nvPr>
        </p:nvSpPr>
        <p:spPr>
          <a:xfrm>
            <a:off x="882823" y="581025"/>
            <a:ext cx="28887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Rinomanometri</a:t>
            </a:r>
            <a:endParaRPr/>
          </a:p>
        </p:txBody>
      </p:sp>
      <p:sp>
        <p:nvSpPr>
          <p:cNvPr id="476" name="Google Shape;476;p54"/>
          <p:cNvSpPr txBox="1"/>
          <p:nvPr/>
        </p:nvSpPr>
        <p:spPr>
          <a:xfrm>
            <a:off x="5103375" y="3811050"/>
            <a:ext cx="3647400" cy="1046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a:solidFill>
                  <a:srgbClr val="FFFFFF"/>
                </a:solidFill>
              </a:rPr>
              <a:t>Rinomanometri tidak bisa digunakan jika terjadi sumbatan hidung yang berat dan alat ini juga tidak dapat menilai lokasi sumbatan. (Budiman, 2014)</a:t>
            </a:r>
            <a:endParaRPr>
              <a:solidFill>
                <a:srgbClr val="FFFFFF"/>
              </a:solidFill>
            </a:endParaRPr>
          </a:p>
        </p:txBody>
      </p:sp>
      <p:sp>
        <p:nvSpPr>
          <p:cNvPr id="477" name="Google Shape;477;p54"/>
          <p:cNvSpPr txBox="1"/>
          <p:nvPr/>
        </p:nvSpPr>
        <p:spPr>
          <a:xfrm>
            <a:off x="225225" y="1687050"/>
            <a:ext cx="4203900" cy="2124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a:solidFill>
                  <a:schemeClr val="dk1"/>
                </a:solidFill>
              </a:rPr>
              <a:t>Rinomanometri mengukur perbedaan tekanan (∆p) dan aliran udara (V) antara posterior dan anterior hidung selama inspirasi dan ekspirasi. Pada tahun 1984, the European Committee for Standardization of Rhinomanometry menetapkan rumus aliran udara nasal : R = ΔP:V pada tekanan 150 Pa, seperti yang direkomendasikan oleh European Rhinomanometry Standardization Committee (Chen, 2016).</a:t>
            </a:r>
            <a:endParaRPr>
              <a:solidFill>
                <a:schemeClr val="dk1"/>
              </a:solidFill>
            </a:endParaRPr>
          </a:p>
        </p:txBody>
      </p:sp>
      <p:sp>
        <p:nvSpPr>
          <p:cNvPr id="478" name="Google Shape;478;p54"/>
          <p:cNvSpPr/>
          <p:nvPr/>
        </p:nvSpPr>
        <p:spPr>
          <a:xfrm>
            <a:off x="1292925" y="1115313"/>
            <a:ext cx="2068500" cy="42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54"/>
          <p:cNvSpPr txBox="1"/>
          <p:nvPr/>
        </p:nvSpPr>
        <p:spPr>
          <a:xfrm>
            <a:off x="4970325" y="1349475"/>
            <a:ext cx="3913500" cy="1908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a:solidFill>
                  <a:srgbClr val="FFFFFF"/>
                </a:solidFill>
              </a:rPr>
              <a:t>R = Tahanan terhadap aliran udara (Pa/cm3/det)</a:t>
            </a:r>
            <a:endParaRPr>
              <a:solidFill>
                <a:srgbClr val="FFFFFF"/>
              </a:solidFill>
            </a:endParaRPr>
          </a:p>
          <a:p>
            <a:pPr marL="0" lvl="0" indent="0" algn="ctr" rtl="0">
              <a:spcBef>
                <a:spcPts val="0"/>
              </a:spcBef>
              <a:spcAft>
                <a:spcPts val="0"/>
              </a:spcAft>
              <a:buNone/>
            </a:pPr>
            <a:r>
              <a:rPr lang="id">
                <a:solidFill>
                  <a:srgbClr val="FFFFFF"/>
                </a:solidFill>
              </a:rPr>
              <a:t>P = Tekanan transnasal (Pa)</a:t>
            </a:r>
            <a:endParaRPr>
              <a:solidFill>
                <a:srgbClr val="FFFFFF"/>
              </a:solidFill>
            </a:endParaRPr>
          </a:p>
          <a:p>
            <a:pPr marL="0" lvl="0" indent="0" algn="ctr" rtl="0">
              <a:spcBef>
                <a:spcPts val="0"/>
              </a:spcBef>
              <a:spcAft>
                <a:spcPts val="0"/>
              </a:spcAft>
              <a:buNone/>
            </a:pPr>
            <a:r>
              <a:rPr lang="id">
                <a:solidFill>
                  <a:srgbClr val="FFFFFF"/>
                </a:solidFill>
              </a:rPr>
              <a:t>V = Aliran udara (cm3/det) </a:t>
            </a:r>
            <a:endParaRPr>
              <a:solidFill>
                <a:srgbClr val="FFFFFF"/>
              </a:solidFill>
            </a:endParaRPr>
          </a:p>
          <a:p>
            <a:pPr marL="0" lvl="0" indent="0" algn="ctr" rtl="0">
              <a:spcBef>
                <a:spcPts val="0"/>
              </a:spcBef>
              <a:spcAft>
                <a:spcPts val="0"/>
              </a:spcAft>
              <a:buNone/>
            </a:pPr>
            <a:endParaRPr>
              <a:solidFill>
                <a:srgbClr val="FFFFFF"/>
              </a:solidFill>
            </a:endParaRPr>
          </a:p>
          <a:p>
            <a:pPr marL="0" lvl="0" indent="0" algn="ctr" rtl="0">
              <a:spcBef>
                <a:spcPts val="0"/>
              </a:spcBef>
              <a:spcAft>
                <a:spcPts val="0"/>
              </a:spcAft>
              <a:buNone/>
            </a:pPr>
            <a:r>
              <a:rPr lang="id">
                <a:solidFill>
                  <a:srgbClr val="FFFFFF"/>
                </a:solidFill>
              </a:rPr>
              <a:t>Dengan adanya standarisasi ini diharapkan memberikan perbandingan hasil dan perbandingan rentan normal. (Thulesius, 2012)</a:t>
            </a:r>
            <a:endParaRPr>
              <a:solidFill>
                <a:srgbClr val="FFFF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55"/>
          <p:cNvSpPr/>
          <p:nvPr/>
        </p:nvSpPr>
        <p:spPr>
          <a:xfrm>
            <a:off x="0" y="0"/>
            <a:ext cx="4809300" cy="5143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5"/>
          <p:cNvSpPr txBox="1">
            <a:spLocks noGrp="1"/>
          </p:cNvSpPr>
          <p:nvPr>
            <p:ph type="title"/>
          </p:nvPr>
        </p:nvSpPr>
        <p:spPr>
          <a:xfrm>
            <a:off x="475801" y="428175"/>
            <a:ext cx="3857700" cy="458100"/>
          </a:xfrm>
          <a:prstGeom prst="rect">
            <a:avLst/>
          </a:prstGeom>
        </p:spPr>
        <p:txBody>
          <a:bodyPr spcFirstLastPara="1" wrap="square" lIns="0" tIns="0" rIns="0" bIns="0" anchor="b" anchorCtr="0">
            <a:normAutofit fontScale="90000"/>
          </a:bodyPr>
          <a:lstStyle/>
          <a:p>
            <a:pPr marL="0" lvl="0" indent="0" algn="ctr" rtl="0">
              <a:spcBef>
                <a:spcPts val="0"/>
              </a:spcBef>
              <a:spcAft>
                <a:spcPts val="0"/>
              </a:spcAft>
              <a:buNone/>
            </a:pPr>
            <a:r>
              <a:rPr lang="id" sz="2700">
                <a:solidFill>
                  <a:srgbClr val="FFFFFF"/>
                </a:solidFill>
              </a:rPr>
              <a:t>Interpretasi derajat sumbatan</a:t>
            </a:r>
            <a:endParaRPr sz="2700">
              <a:solidFill>
                <a:srgbClr val="FFFFFF"/>
              </a:solidFill>
            </a:endParaRPr>
          </a:p>
        </p:txBody>
      </p:sp>
      <p:sp>
        <p:nvSpPr>
          <p:cNvPr id="486" name="Google Shape;486;p55"/>
          <p:cNvSpPr txBox="1"/>
          <p:nvPr/>
        </p:nvSpPr>
        <p:spPr>
          <a:xfrm>
            <a:off x="352025" y="2694825"/>
            <a:ext cx="4188000" cy="1261854"/>
          </a:xfrm>
          <a:prstGeom prst="rect">
            <a:avLst/>
          </a:prstGeom>
          <a:solidFill>
            <a:srgbClr val="D9EAD3"/>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dirty="0"/>
              <a:t>&gt; 800 cm3/detik 	: tidak ada sumbatan</a:t>
            </a:r>
            <a:endParaRPr dirty="0"/>
          </a:p>
          <a:p>
            <a:pPr marL="0" lvl="0" indent="0" algn="l" rtl="0">
              <a:spcBef>
                <a:spcPts val="0"/>
              </a:spcBef>
              <a:spcAft>
                <a:spcPts val="0"/>
              </a:spcAft>
              <a:buNone/>
            </a:pPr>
            <a:r>
              <a:rPr lang="id" dirty="0"/>
              <a:t>500 – 800 cm3/detik	: sumbatan ringan</a:t>
            </a:r>
            <a:endParaRPr dirty="0"/>
          </a:p>
          <a:p>
            <a:pPr marL="0" lvl="0" indent="0" algn="l" rtl="0">
              <a:spcBef>
                <a:spcPts val="0"/>
              </a:spcBef>
              <a:spcAft>
                <a:spcPts val="0"/>
              </a:spcAft>
              <a:buNone/>
            </a:pPr>
            <a:r>
              <a:rPr lang="id" dirty="0"/>
              <a:t>300 – 500 cm3/detik	: sumbatan sedang</a:t>
            </a:r>
            <a:endParaRPr dirty="0"/>
          </a:p>
          <a:p>
            <a:pPr marL="0" lvl="0" indent="0" algn="l" rtl="0">
              <a:spcBef>
                <a:spcPts val="0"/>
              </a:spcBef>
              <a:spcAft>
                <a:spcPts val="0"/>
              </a:spcAft>
              <a:buNone/>
            </a:pPr>
            <a:r>
              <a:rPr lang="id" dirty="0"/>
              <a:t>100 – 300 cm3/detik	: sumbatan berat</a:t>
            </a:r>
            <a:endParaRPr dirty="0"/>
          </a:p>
          <a:p>
            <a:pPr marL="0" lvl="0" indent="0" algn="l" rtl="0">
              <a:spcBef>
                <a:spcPts val="0"/>
              </a:spcBef>
              <a:spcAft>
                <a:spcPts val="0"/>
              </a:spcAft>
              <a:buNone/>
            </a:pPr>
            <a:r>
              <a:rPr lang="id" dirty="0"/>
              <a:t>&lt; 100 cm3/detik	: jalan nafas tertutup</a:t>
            </a:r>
            <a:endParaRPr dirty="0"/>
          </a:p>
        </p:txBody>
      </p:sp>
      <p:sp>
        <p:nvSpPr>
          <p:cNvPr id="487" name="Google Shape;487;p55"/>
          <p:cNvSpPr txBox="1"/>
          <p:nvPr/>
        </p:nvSpPr>
        <p:spPr>
          <a:xfrm>
            <a:off x="5091825" y="1714500"/>
            <a:ext cx="3703800" cy="2339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a:t>Nilai</a:t>
            </a:r>
            <a:r>
              <a:rPr lang="id" b="1"/>
              <a:t> resistensi </a:t>
            </a:r>
            <a:r>
              <a:rPr lang="id"/>
              <a:t>pada kavum nasi yang normal berdasarkan ISCR (International Standardization Committee of Rhinomanometry) adalah 0,15–0,5 Pa/cm3/detik setelah pemberian dekongestan. Bila melebihi 0,5 Pa/cm3/detik, maka resistensi nasal dikatakan meningkat akibat adanya gangguan / sumbatan pada kavum nasi. (Chen, 2016)</a:t>
            </a:r>
            <a:endParaRPr/>
          </a:p>
        </p:txBody>
      </p:sp>
      <p:sp>
        <p:nvSpPr>
          <p:cNvPr id="488" name="Google Shape;488;p55"/>
          <p:cNvSpPr/>
          <p:nvPr/>
        </p:nvSpPr>
        <p:spPr>
          <a:xfrm>
            <a:off x="768725" y="936450"/>
            <a:ext cx="3354600" cy="84000"/>
          </a:xfrm>
          <a:prstGeom prst="rect">
            <a:avLst/>
          </a:prstGeom>
          <a:solidFill>
            <a:srgbClr val="FFD966"/>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55"/>
          <p:cNvSpPr txBox="1"/>
          <p:nvPr/>
        </p:nvSpPr>
        <p:spPr>
          <a:xfrm>
            <a:off x="475800" y="1472738"/>
            <a:ext cx="38577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a:solidFill>
                  <a:srgbClr val="FFFFFF"/>
                </a:solidFill>
              </a:rPr>
              <a:t>Interpretasi derajat sumbatan diperkirakan dalam</a:t>
            </a:r>
            <a:r>
              <a:rPr lang="id" b="1">
                <a:solidFill>
                  <a:srgbClr val="FFFFFF"/>
                </a:solidFill>
              </a:rPr>
              <a:t> total aliran udara nasal</a:t>
            </a:r>
            <a:r>
              <a:rPr lang="id">
                <a:solidFill>
                  <a:srgbClr val="FFFFFF"/>
                </a:solidFill>
              </a:rPr>
              <a:t> yang dinyatakan dalam satuan cm3/detik</a:t>
            </a:r>
            <a:endParaRPr>
              <a:solidFill>
                <a:srgbClr val="FFFFFF"/>
              </a:solidFill>
            </a:endParaRPr>
          </a:p>
        </p:txBody>
      </p:sp>
      <p:sp>
        <p:nvSpPr>
          <p:cNvPr id="490" name="Google Shape;490;p55"/>
          <p:cNvSpPr txBox="1"/>
          <p:nvPr/>
        </p:nvSpPr>
        <p:spPr>
          <a:xfrm>
            <a:off x="2643375" y="4657650"/>
            <a:ext cx="30000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id">
                <a:solidFill>
                  <a:srgbClr val="FFFFFF"/>
                </a:solidFill>
              </a:rPr>
              <a:t>(Chen, 2016)</a:t>
            </a:r>
            <a:endParaRPr>
              <a:solidFill>
                <a:srgbClr val="FFFFF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6" name="Google Shape;496;p56"/>
          <p:cNvSpPr txBox="1">
            <a:spLocks noGrp="1"/>
          </p:cNvSpPr>
          <p:nvPr>
            <p:ph type="title"/>
          </p:nvPr>
        </p:nvSpPr>
        <p:spPr>
          <a:xfrm>
            <a:off x="111822" y="171299"/>
            <a:ext cx="2200200" cy="228900"/>
          </a:xfrm>
          <a:prstGeom prst="rect">
            <a:avLst/>
          </a:prstGeom>
        </p:spPr>
        <p:txBody>
          <a:bodyPr spcFirstLastPara="1" wrap="square" lIns="0" tIns="0" rIns="0" bIns="0" anchor="b" anchorCtr="0">
            <a:noAutofit/>
          </a:bodyPr>
          <a:lstStyle/>
          <a:p>
            <a:pPr marL="0" lvl="0" indent="0" algn="l" rtl="0">
              <a:spcBef>
                <a:spcPts val="0"/>
              </a:spcBef>
              <a:spcAft>
                <a:spcPts val="0"/>
              </a:spcAft>
              <a:buSzPts val="990"/>
              <a:buNone/>
            </a:pPr>
            <a:r>
              <a:rPr lang="id" sz="2570"/>
              <a:t>Kerangka Teori</a:t>
            </a:r>
            <a:endParaRPr sz="2570"/>
          </a:p>
        </p:txBody>
      </p:sp>
      <p:grpSp>
        <p:nvGrpSpPr>
          <p:cNvPr id="497" name="Google Shape;497;p56"/>
          <p:cNvGrpSpPr/>
          <p:nvPr/>
        </p:nvGrpSpPr>
        <p:grpSpPr>
          <a:xfrm>
            <a:off x="3000375" y="32738"/>
            <a:ext cx="4010002" cy="5078025"/>
            <a:chOff x="2032475" y="0"/>
            <a:chExt cx="4010002" cy="5078025"/>
          </a:xfrm>
        </p:grpSpPr>
        <p:pic>
          <p:nvPicPr>
            <p:cNvPr id="498" name="Google Shape;498;p56"/>
            <p:cNvPicPr preferRelativeResize="0"/>
            <p:nvPr/>
          </p:nvPicPr>
          <p:blipFill rotWithShape="1">
            <a:blip r:embed="rId3">
              <a:alphaModFix/>
            </a:blip>
            <a:srcRect l="30267" t="28274" r="21581" b="11784"/>
            <a:stretch/>
          </p:blipFill>
          <p:spPr>
            <a:xfrm>
              <a:off x="2032475" y="0"/>
              <a:ext cx="4010002" cy="2425399"/>
            </a:xfrm>
            <a:prstGeom prst="rect">
              <a:avLst/>
            </a:prstGeom>
            <a:noFill/>
            <a:ln>
              <a:noFill/>
            </a:ln>
          </p:spPr>
        </p:pic>
        <p:pic>
          <p:nvPicPr>
            <p:cNvPr id="499" name="Google Shape;499;p56"/>
            <p:cNvPicPr preferRelativeResize="0"/>
            <p:nvPr/>
          </p:nvPicPr>
          <p:blipFill rotWithShape="1">
            <a:blip r:embed="rId4">
              <a:alphaModFix/>
            </a:blip>
            <a:srcRect l="30307" t="25694" r="21568" b="10627"/>
            <a:stretch/>
          </p:blipFill>
          <p:spPr>
            <a:xfrm>
              <a:off x="2032475" y="2285650"/>
              <a:ext cx="4010002" cy="2792375"/>
            </a:xfrm>
            <a:prstGeom prst="rect">
              <a:avLst/>
            </a:prstGeom>
            <a:noFill/>
            <a:ln>
              <a:noFill/>
            </a:ln>
          </p:spPr>
        </p:pic>
      </p:grpSp>
      <p:sp>
        <p:nvSpPr>
          <p:cNvPr id="500" name="Google Shape;500;p56"/>
          <p:cNvSpPr/>
          <p:nvPr/>
        </p:nvSpPr>
        <p:spPr>
          <a:xfrm>
            <a:off x="167725" y="461250"/>
            <a:ext cx="1369800" cy="55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04"/>
        <p:cNvGrpSpPr/>
        <p:nvPr/>
      </p:nvGrpSpPr>
      <p:grpSpPr>
        <a:xfrm>
          <a:off x="0" y="0"/>
          <a:ext cx="0" cy="0"/>
          <a:chOff x="0" y="0"/>
          <a:chExt cx="0" cy="0"/>
        </a:xfrm>
      </p:grpSpPr>
      <p:sp>
        <p:nvSpPr>
          <p:cNvPr id="505" name="Google Shape;505;p57"/>
          <p:cNvSpPr txBox="1">
            <a:spLocks noGrp="1"/>
          </p:cNvSpPr>
          <p:nvPr>
            <p:ph type="title"/>
          </p:nvPr>
        </p:nvSpPr>
        <p:spPr>
          <a:xfrm>
            <a:off x="122017" y="19912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Kerangka Konsep</a:t>
            </a:r>
            <a:endParaRPr/>
          </a:p>
        </p:txBody>
      </p:sp>
      <p:sp>
        <p:nvSpPr>
          <p:cNvPr id="506" name="Google Shape;506;p57"/>
          <p:cNvSpPr/>
          <p:nvPr/>
        </p:nvSpPr>
        <p:spPr>
          <a:xfrm>
            <a:off x="139775" y="712825"/>
            <a:ext cx="2174700" cy="699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08" name="Google Shape;508;p57"/>
          <p:cNvPicPr preferRelativeResize="0"/>
          <p:nvPr/>
        </p:nvPicPr>
        <p:blipFill>
          <a:blip r:embed="rId3">
            <a:alphaModFix/>
          </a:blip>
          <a:stretch>
            <a:fillRect/>
          </a:stretch>
        </p:blipFill>
        <p:spPr>
          <a:xfrm>
            <a:off x="5574099" y="2956300"/>
            <a:ext cx="3417501" cy="2106423"/>
          </a:xfrm>
          <a:prstGeom prst="rect">
            <a:avLst/>
          </a:prstGeom>
          <a:noFill/>
          <a:ln>
            <a:noFill/>
          </a:ln>
        </p:spPr>
      </p:pic>
      <p:pic>
        <p:nvPicPr>
          <p:cNvPr id="2" name="Picture 1"/>
          <p:cNvPicPr>
            <a:picLocks noChangeAspect="1"/>
          </p:cNvPicPr>
          <p:nvPr/>
        </p:nvPicPr>
        <p:blipFill rotWithShape="1">
          <a:blip r:embed="rId4"/>
          <a:srcRect l="40250" t="28555" r="32666" b="35000"/>
          <a:stretch/>
        </p:blipFill>
        <p:spPr>
          <a:xfrm>
            <a:off x="335280" y="1081780"/>
            <a:ext cx="4953000" cy="374904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58"/>
          <p:cNvSpPr txBox="1">
            <a:spLocks noGrp="1"/>
          </p:cNvSpPr>
          <p:nvPr>
            <p:ph type="title"/>
          </p:nvPr>
        </p:nvSpPr>
        <p:spPr>
          <a:xfrm>
            <a:off x="820841" y="2571747"/>
            <a:ext cx="5649300" cy="458100"/>
          </a:xfrm>
          <a:prstGeom prst="rect">
            <a:avLst/>
          </a:prstGeom>
        </p:spPr>
        <p:txBody>
          <a:bodyPr spcFirstLastPara="1" wrap="square" lIns="0" tIns="0" rIns="0" bIns="0" anchor="b" anchorCtr="0">
            <a:normAutofit/>
          </a:bodyPr>
          <a:lstStyle/>
          <a:p>
            <a:pPr marL="0" lvl="0" indent="0" algn="ctr" rtl="0">
              <a:spcBef>
                <a:spcPts val="0"/>
              </a:spcBef>
              <a:spcAft>
                <a:spcPts val="0"/>
              </a:spcAft>
              <a:buNone/>
            </a:pPr>
            <a:r>
              <a:rPr lang="id" dirty="0"/>
              <a:t>Metode Penelitian</a:t>
            </a:r>
            <a:endParaRPr dirty="0"/>
          </a:p>
        </p:txBody>
      </p:sp>
      <p:sp>
        <p:nvSpPr>
          <p:cNvPr id="514" name="Google Shape;514;p58"/>
          <p:cNvSpPr/>
          <p:nvPr/>
        </p:nvSpPr>
        <p:spPr>
          <a:xfrm>
            <a:off x="1176285" y="2191575"/>
            <a:ext cx="781747" cy="1218458"/>
          </a:xfrm>
          <a:prstGeom prst="rect">
            <a:avLst/>
          </a:prstGeom>
        </p:spPr>
        <p:txBody>
          <a:bodyPr>
            <a:prstTxWarp prst="textPlain">
              <a:avLst/>
            </a:prstTxWarp>
          </a:bodyPr>
          <a:lstStyle/>
          <a:p>
            <a:pPr lvl="0" algn="ctr"/>
            <a:r>
              <a:rPr b="0" i="0" dirty="0">
                <a:ln w="9525" cap="flat" cmpd="sng">
                  <a:solidFill>
                    <a:schemeClr val="dk2"/>
                  </a:solidFill>
                  <a:prstDash val="solid"/>
                  <a:round/>
                  <a:headEnd type="none" w="sm" len="sm"/>
                  <a:tailEnd type="none" w="sm" len="sm"/>
                </a:ln>
                <a:solidFill>
                  <a:schemeClr val="lt2"/>
                </a:solidFill>
                <a:latin typeface="Arial"/>
              </a:rPr>
              <a:t>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p59"/>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endParaRPr/>
          </a:p>
        </p:txBody>
      </p:sp>
      <p:sp>
        <p:nvSpPr>
          <p:cNvPr id="520" name="Google Shape;520;p59"/>
          <p:cNvSpPr txBox="1">
            <a:spLocks noGrp="1"/>
          </p:cNvSpPr>
          <p:nvPr>
            <p:ph type="body" idx="1"/>
          </p:nvPr>
        </p:nvSpPr>
        <p:spPr>
          <a:xfrm>
            <a:off x="972725" y="2201150"/>
            <a:ext cx="3332100" cy="276900"/>
          </a:xfrm>
          <a:prstGeom prst="rect">
            <a:avLst/>
          </a:prstGeom>
        </p:spPr>
        <p:txBody>
          <a:bodyPr spcFirstLastPara="1" wrap="square" lIns="0" tIns="0" rIns="0" bIns="0" anchor="t" anchorCtr="0">
            <a:noAutofit/>
          </a:bodyPr>
          <a:lstStyle/>
          <a:p>
            <a:pPr marL="0" lvl="0" indent="0" algn="l" rtl="0">
              <a:spcBef>
                <a:spcPts val="800"/>
              </a:spcBef>
              <a:spcAft>
                <a:spcPts val="0"/>
              </a:spcAft>
              <a:buNone/>
            </a:pPr>
            <a:r>
              <a:rPr lang="id" sz="1400"/>
              <a:t>Penelitian observasional analitik dengan jenis penelitian prospektif/</a:t>
            </a:r>
            <a:r>
              <a:rPr lang="id" sz="1400" i="1"/>
              <a:t>cohort</a:t>
            </a:r>
            <a:endParaRPr sz="1400" i="1"/>
          </a:p>
        </p:txBody>
      </p:sp>
      <p:sp>
        <p:nvSpPr>
          <p:cNvPr id="521" name="Google Shape;521;p59"/>
          <p:cNvSpPr txBox="1">
            <a:spLocks noGrp="1"/>
          </p:cNvSpPr>
          <p:nvPr>
            <p:ph type="body" idx="2"/>
          </p:nvPr>
        </p:nvSpPr>
        <p:spPr>
          <a:xfrm>
            <a:off x="972729" y="1722975"/>
            <a:ext cx="2256300" cy="154500"/>
          </a:xfrm>
          <a:prstGeom prst="rect">
            <a:avLst/>
          </a:prstGeom>
        </p:spPr>
        <p:txBody>
          <a:bodyPr spcFirstLastPara="1" wrap="square" lIns="0" tIns="0" rIns="0" bIns="0" anchor="t" anchorCtr="0">
            <a:noAutofit/>
          </a:bodyPr>
          <a:lstStyle/>
          <a:p>
            <a:pPr marL="0" lvl="0" indent="0" algn="l" rtl="0">
              <a:spcBef>
                <a:spcPts val="300"/>
              </a:spcBef>
              <a:spcAft>
                <a:spcPts val="0"/>
              </a:spcAft>
              <a:buNone/>
            </a:pPr>
            <a:r>
              <a:rPr lang="id" sz="1600" b="1">
                <a:highlight>
                  <a:srgbClr val="C9DAF8"/>
                </a:highlight>
              </a:rPr>
              <a:t>Desain Penelitian</a:t>
            </a:r>
            <a:endParaRPr sz="1600" b="1">
              <a:highlight>
                <a:srgbClr val="C9DAF8"/>
              </a:highlight>
            </a:endParaRPr>
          </a:p>
        </p:txBody>
      </p:sp>
      <p:sp>
        <p:nvSpPr>
          <p:cNvPr id="522" name="Google Shape;522;p59"/>
          <p:cNvSpPr txBox="1">
            <a:spLocks noGrp="1"/>
          </p:cNvSpPr>
          <p:nvPr>
            <p:ph type="body" idx="3"/>
          </p:nvPr>
        </p:nvSpPr>
        <p:spPr>
          <a:xfrm>
            <a:off x="2923350" y="3680925"/>
            <a:ext cx="3403800" cy="1001400"/>
          </a:xfrm>
          <a:prstGeom prst="rect">
            <a:avLst/>
          </a:prstGeom>
        </p:spPr>
        <p:txBody>
          <a:bodyPr spcFirstLastPara="1" wrap="square" lIns="0" tIns="0" rIns="0" bIns="0" anchor="t" anchorCtr="0">
            <a:noAutofit/>
          </a:bodyPr>
          <a:lstStyle/>
          <a:p>
            <a:pPr marL="0" lvl="0" indent="0" algn="l" rtl="0">
              <a:spcBef>
                <a:spcPts val="800"/>
              </a:spcBef>
              <a:spcAft>
                <a:spcPts val="0"/>
              </a:spcAft>
              <a:buNone/>
            </a:pPr>
            <a:r>
              <a:rPr lang="id" sz="1400"/>
              <a:t>Pasien rinosinusitis kronis primer yang memenuhi kriteria Inklusi yang menjalani Operasi BSEF di RSWS dan RS Unhas</a:t>
            </a:r>
            <a:endParaRPr sz="1400"/>
          </a:p>
          <a:p>
            <a:pPr marL="0" lvl="0" indent="0" algn="l" rtl="0">
              <a:spcBef>
                <a:spcPts val="800"/>
              </a:spcBef>
              <a:spcAft>
                <a:spcPts val="0"/>
              </a:spcAft>
              <a:buNone/>
            </a:pPr>
            <a:endParaRPr sz="1400"/>
          </a:p>
        </p:txBody>
      </p:sp>
      <p:sp>
        <p:nvSpPr>
          <p:cNvPr id="523" name="Google Shape;523;p59"/>
          <p:cNvSpPr txBox="1">
            <a:spLocks noGrp="1"/>
          </p:cNvSpPr>
          <p:nvPr>
            <p:ph type="body" idx="4"/>
          </p:nvPr>
        </p:nvSpPr>
        <p:spPr>
          <a:xfrm>
            <a:off x="2923350" y="3142200"/>
            <a:ext cx="2164200" cy="154500"/>
          </a:xfrm>
          <a:prstGeom prst="rect">
            <a:avLst/>
          </a:prstGeom>
        </p:spPr>
        <p:txBody>
          <a:bodyPr spcFirstLastPara="1" wrap="square" lIns="0" tIns="0" rIns="0" bIns="0" anchor="t" anchorCtr="0">
            <a:noAutofit/>
          </a:bodyPr>
          <a:lstStyle/>
          <a:p>
            <a:pPr marL="0" lvl="0" indent="0" algn="l" rtl="0">
              <a:spcBef>
                <a:spcPts val="300"/>
              </a:spcBef>
              <a:spcAft>
                <a:spcPts val="0"/>
              </a:spcAft>
              <a:buNone/>
            </a:pPr>
            <a:r>
              <a:rPr lang="id" sz="1600" b="1">
                <a:highlight>
                  <a:srgbClr val="C9DAF8"/>
                </a:highlight>
              </a:rPr>
              <a:t>Populasi Penelitian</a:t>
            </a:r>
            <a:endParaRPr sz="1600" b="1">
              <a:highlight>
                <a:srgbClr val="C9DAF8"/>
              </a:highlight>
            </a:endParaRPr>
          </a:p>
        </p:txBody>
      </p:sp>
      <p:sp>
        <p:nvSpPr>
          <p:cNvPr id="524" name="Google Shape;524;p59"/>
          <p:cNvSpPr txBox="1">
            <a:spLocks noGrp="1"/>
          </p:cNvSpPr>
          <p:nvPr>
            <p:ph type="body" idx="5"/>
          </p:nvPr>
        </p:nvSpPr>
        <p:spPr>
          <a:xfrm>
            <a:off x="6751275" y="3739300"/>
            <a:ext cx="2256300" cy="805500"/>
          </a:xfrm>
          <a:prstGeom prst="rect">
            <a:avLst/>
          </a:prstGeom>
        </p:spPr>
        <p:txBody>
          <a:bodyPr spcFirstLastPara="1" wrap="square" lIns="0" tIns="0" rIns="0" bIns="0" anchor="t" anchorCtr="0">
            <a:noAutofit/>
          </a:bodyPr>
          <a:lstStyle/>
          <a:p>
            <a:pPr marL="0" lvl="0" indent="0" algn="l" rtl="0">
              <a:spcBef>
                <a:spcPts val="800"/>
              </a:spcBef>
              <a:spcAft>
                <a:spcPts val="0"/>
              </a:spcAft>
              <a:buNone/>
            </a:pPr>
            <a:r>
              <a:rPr lang="id" sz="1400"/>
              <a:t>Teknik </a:t>
            </a:r>
            <a:r>
              <a:rPr lang="id" sz="1400" i="1"/>
              <a:t>consecutive sampling</a:t>
            </a:r>
            <a:r>
              <a:rPr lang="id" sz="1400"/>
              <a:t> yang memenuhi kriteria inklusi</a:t>
            </a:r>
            <a:endParaRPr sz="1400"/>
          </a:p>
        </p:txBody>
      </p:sp>
      <p:sp>
        <p:nvSpPr>
          <p:cNvPr id="525" name="Google Shape;525;p59"/>
          <p:cNvSpPr txBox="1">
            <a:spLocks noGrp="1"/>
          </p:cNvSpPr>
          <p:nvPr>
            <p:ph type="body" idx="6"/>
          </p:nvPr>
        </p:nvSpPr>
        <p:spPr>
          <a:xfrm>
            <a:off x="6751275" y="3070425"/>
            <a:ext cx="2256300" cy="458100"/>
          </a:xfrm>
          <a:prstGeom prst="rect">
            <a:avLst/>
          </a:prstGeom>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100"/>
              <a:buFont typeface="Arial"/>
              <a:buNone/>
            </a:pPr>
            <a:r>
              <a:rPr lang="id" sz="1600" b="1">
                <a:highlight>
                  <a:srgbClr val="C9DAF8"/>
                </a:highlight>
              </a:rPr>
              <a:t>Sampel dan Cara Pemilihan Sampel</a:t>
            </a:r>
            <a:endParaRPr sz="1600" b="1">
              <a:highlight>
                <a:srgbClr val="C9DAF8"/>
              </a:highlight>
            </a:endParaRPr>
          </a:p>
        </p:txBody>
      </p:sp>
      <p:sp>
        <p:nvSpPr>
          <p:cNvPr id="526" name="Google Shape;526;p59"/>
          <p:cNvSpPr txBox="1">
            <a:spLocks noGrp="1"/>
          </p:cNvSpPr>
          <p:nvPr>
            <p:ph type="body" idx="7"/>
          </p:nvPr>
        </p:nvSpPr>
        <p:spPr>
          <a:xfrm>
            <a:off x="4828600" y="2082550"/>
            <a:ext cx="4315500" cy="656700"/>
          </a:xfrm>
          <a:prstGeom prst="rect">
            <a:avLst/>
          </a:prstGeom>
        </p:spPr>
        <p:txBody>
          <a:bodyPr spcFirstLastPara="1" wrap="square" lIns="0" tIns="0" rIns="0" bIns="0" anchor="t" anchorCtr="0">
            <a:noAutofit/>
          </a:bodyPr>
          <a:lstStyle/>
          <a:p>
            <a:pPr marL="0" lvl="0" indent="0" algn="l" rtl="0">
              <a:spcBef>
                <a:spcPts val="800"/>
              </a:spcBef>
              <a:spcAft>
                <a:spcPts val="0"/>
              </a:spcAft>
              <a:buNone/>
            </a:pPr>
            <a:r>
              <a:rPr lang="id" sz="1400" dirty="0"/>
              <a:t>RSPTN Unhas dan RSUP Dr. Wahidin Sudirohusodo</a:t>
            </a:r>
            <a:endParaRPr sz="1400" dirty="0"/>
          </a:p>
          <a:p>
            <a:pPr marL="0" lvl="0" indent="0" algn="l" rtl="0">
              <a:spcBef>
                <a:spcPts val="800"/>
              </a:spcBef>
              <a:spcAft>
                <a:spcPts val="0"/>
              </a:spcAft>
              <a:buNone/>
            </a:pPr>
            <a:r>
              <a:rPr lang="en-US" sz="1400" dirty="0"/>
              <a:t>September</a:t>
            </a:r>
            <a:r>
              <a:rPr lang="id" sz="1400" dirty="0"/>
              <a:t> 202</a:t>
            </a:r>
            <a:r>
              <a:rPr lang="en-US" sz="1400" dirty="0"/>
              <a:t>2</a:t>
            </a:r>
            <a:r>
              <a:rPr lang="id" sz="1400" dirty="0"/>
              <a:t> - </a:t>
            </a:r>
            <a:r>
              <a:rPr lang="en-US" sz="1400" dirty="0"/>
              <a:t>Des</a:t>
            </a:r>
            <a:r>
              <a:rPr lang="id" sz="1400" dirty="0"/>
              <a:t>ember 202</a:t>
            </a:r>
            <a:r>
              <a:rPr lang="en-US" sz="1400" dirty="0"/>
              <a:t>2</a:t>
            </a:r>
            <a:r>
              <a:rPr lang="id" sz="1400" dirty="0"/>
              <a:t> </a:t>
            </a:r>
            <a:endParaRPr sz="1400" dirty="0"/>
          </a:p>
        </p:txBody>
      </p:sp>
      <p:sp>
        <p:nvSpPr>
          <p:cNvPr id="527" name="Google Shape;527;p59"/>
          <p:cNvSpPr txBox="1">
            <a:spLocks noGrp="1"/>
          </p:cNvSpPr>
          <p:nvPr>
            <p:ph type="body" idx="8"/>
          </p:nvPr>
        </p:nvSpPr>
        <p:spPr>
          <a:xfrm>
            <a:off x="4851300" y="1722975"/>
            <a:ext cx="3403800" cy="154500"/>
          </a:xfrm>
          <a:prstGeom prst="rect">
            <a:avLst/>
          </a:prstGeom>
        </p:spPr>
        <p:txBody>
          <a:bodyPr spcFirstLastPara="1" wrap="square" lIns="0" tIns="0" rIns="0" bIns="0" anchor="t" anchorCtr="0">
            <a:noAutofit/>
          </a:bodyPr>
          <a:lstStyle/>
          <a:p>
            <a:pPr marL="0" lvl="0" indent="0" algn="l" rtl="0">
              <a:spcBef>
                <a:spcPts val="300"/>
              </a:spcBef>
              <a:spcAft>
                <a:spcPts val="0"/>
              </a:spcAft>
              <a:buNone/>
            </a:pPr>
            <a:r>
              <a:rPr lang="id" sz="1600" b="1">
                <a:highlight>
                  <a:srgbClr val="C9DAF8"/>
                </a:highlight>
              </a:rPr>
              <a:t>Tempat dan Waktu Penelitian</a:t>
            </a:r>
            <a:endParaRPr sz="1600" b="1">
              <a:highlight>
                <a:srgbClr val="C9DAF8"/>
              </a:highlight>
            </a:endParaRPr>
          </a:p>
        </p:txBody>
      </p:sp>
      <p:sp>
        <p:nvSpPr>
          <p:cNvPr id="528" name="Google Shape;528;p59"/>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60"/>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Besar Sampel</a:t>
            </a:r>
            <a:endParaRPr/>
          </a:p>
        </p:txBody>
      </p:sp>
      <p:pic>
        <p:nvPicPr>
          <p:cNvPr id="534" name="Google Shape;534;p60"/>
          <p:cNvPicPr preferRelativeResize="0"/>
          <p:nvPr/>
        </p:nvPicPr>
        <p:blipFill rotWithShape="1">
          <a:blip r:embed="rId3">
            <a:alphaModFix/>
          </a:blip>
          <a:srcRect l="28331" t="48132" r="43781" b="37595"/>
          <a:stretch/>
        </p:blipFill>
        <p:spPr>
          <a:xfrm>
            <a:off x="714375" y="2188225"/>
            <a:ext cx="2664427" cy="767035"/>
          </a:xfrm>
          <a:prstGeom prst="rect">
            <a:avLst/>
          </a:prstGeom>
          <a:noFill/>
          <a:ln>
            <a:noFill/>
          </a:ln>
        </p:spPr>
      </p:pic>
      <p:sp>
        <p:nvSpPr>
          <p:cNvPr id="535" name="Google Shape;535;p60"/>
          <p:cNvSpPr txBox="1"/>
          <p:nvPr/>
        </p:nvSpPr>
        <p:spPr>
          <a:xfrm>
            <a:off x="4235000" y="1649275"/>
            <a:ext cx="38157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a:t>Keterangan:</a:t>
            </a:r>
            <a:endParaRPr/>
          </a:p>
          <a:p>
            <a:pPr marL="179999" lvl="0" indent="0" algn="l" rtl="0">
              <a:spcBef>
                <a:spcPts val="0"/>
              </a:spcBef>
              <a:spcAft>
                <a:spcPts val="0"/>
              </a:spcAft>
              <a:buNone/>
            </a:pPr>
            <a:r>
              <a:rPr lang="id"/>
              <a:t>S : Perkiraan standar deviasi variabel</a:t>
            </a:r>
            <a:endParaRPr/>
          </a:p>
          <a:p>
            <a:pPr marL="179999" lvl="0" indent="0" algn="l" rtl="0">
              <a:spcBef>
                <a:spcPts val="0"/>
              </a:spcBef>
              <a:spcAft>
                <a:spcPts val="0"/>
              </a:spcAft>
              <a:buNone/>
            </a:pPr>
            <a:r>
              <a:rPr lang="id"/>
              <a:t>m1-m2 : Perkiraan perbedaan mean</a:t>
            </a:r>
            <a:endParaRPr/>
          </a:p>
          <a:p>
            <a:pPr marL="179999" lvl="0" indent="0" algn="l" rtl="0">
              <a:spcBef>
                <a:spcPts val="0"/>
              </a:spcBef>
              <a:spcAft>
                <a:spcPts val="0"/>
              </a:spcAft>
              <a:buNone/>
            </a:pPr>
            <a:r>
              <a:rPr lang="id"/>
              <a:t>Zα : Nilai standar deviasi Alpha (1,96)</a:t>
            </a:r>
            <a:endParaRPr/>
          </a:p>
          <a:p>
            <a:pPr marL="179999" lvl="0" indent="0" algn="l" rtl="0">
              <a:spcBef>
                <a:spcPts val="0"/>
              </a:spcBef>
              <a:spcAft>
                <a:spcPts val="0"/>
              </a:spcAft>
              <a:buNone/>
            </a:pPr>
            <a:r>
              <a:rPr lang="id"/>
              <a:t>Zβ : Nilai standar deviasi Beta</a:t>
            </a:r>
            <a:endParaRPr/>
          </a:p>
          <a:p>
            <a:pPr marL="179999" lvl="0" indent="0" algn="just" rtl="0">
              <a:lnSpc>
                <a:spcPct val="200000"/>
              </a:lnSpc>
              <a:spcBef>
                <a:spcPts val="0"/>
              </a:spcBef>
              <a:spcAft>
                <a:spcPts val="0"/>
              </a:spcAft>
              <a:buClr>
                <a:schemeClr val="dk1"/>
              </a:buClr>
              <a:buSzPts val="1100"/>
              <a:buFont typeface="Arial"/>
              <a:buNone/>
            </a:pPr>
            <a:r>
              <a:rPr lang="id">
                <a:solidFill>
                  <a:schemeClr val="dk1"/>
                </a:solidFill>
              </a:rPr>
              <a:t>n = Besar sampel untuk satu kelompok</a:t>
            </a:r>
            <a:endParaRPr>
              <a:solidFill>
                <a:schemeClr val="dk1"/>
              </a:solidFill>
            </a:endParaRPr>
          </a:p>
          <a:p>
            <a:pPr marL="179999" lvl="0" indent="0" algn="l" rtl="0">
              <a:spcBef>
                <a:spcPts val="0"/>
              </a:spcBef>
              <a:spcAft>
                <a:spcPts val="0"/>
              </a:spcAft>
              <a:buNone/>
            </a:pPr>
            <a:endParaRPr/>
          </a:p>
        </p:txBody>
      </p:sp>
      <p:sp>
        <p:nvSpPr>
          <p:cNvPr id="536" name="Google Shape;536;p60"/>
          <p:cNvSpPr txBox="1"/>
          <p:nvPr/>
        </p:nvSpPr>
        <p:spPr>
          <a:xfrm>
            <a:off x="4435725" y="4271450"/>
            <a:ext cx="38730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id" sz="1600" b="1">
                <a:highlight>
                  <a:srgbClr val="EA9999"/>
                </a:highlight>
                <a:latin typeface="Libre Franklin"/>
                <a:ea typeface="Libre Franklin"/>
                <a:cs typeface="Libre Franklin"/>
                <a:sym typeface="Libre Franklin"/>
              </a:rPr>
              <a:t>Total sampel sebanyak 20 orang</a:t>
            </a:r>
            <a:endParaRPr sz="1600" b="1">
              <a:highlight>
                <a:srgbClr val="EA9999"/>
              </a:highlight>
              <a:latin typeface="Libre Franklin"/>
              <a:ea typeface="Libre Franklin"/>
              <a:cs typeface="Libre Franklin"/>
              <a:sym typeface="Libre Franklin"/>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61"/>
          <p:cNvSpPr txBox="1">
            <a:spLocks noGrp="1"/>
          </p:cNvSpPr>
          <p:nvPr>
            <p:ph type="title"/>
          </p:nvPr>
        </p:nvSpPr>
        <p:spPr>
          <a:xfrm>
            <a:off x="723027" y="659300"/>
            <a:ext cx="45603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Kriteria Sampel Penilitian</a:t>
            </a:r>
            <a:endParaRPr/>
          </a:p>
        </p:txBody>
      </p:sp>
      <p:sp>
        <p:nvSpPr>
          <p:cNvPr id="542" name="Google Shape;542;p61"/>
          <p:cNvSpPr txBox="1">
            <a:spLocks noGrp="1"/>
          </p:cNvSpPr>
          <p:nvPr>
            <p:ph type="body" idx="1"/>
          </p:nvPr>
        </p:nvSpPr>
        <p:spPr>
          <a:xfrm>
            <a:off x="723017" y="1725738"/>
            <a:ext cx="3620400" cy="303300"/>
          </a:xfrm>
          <a:prstGeom prst="rect">
            <a:avLst/>
          </a:prstGeom>
        </p:spPr>
        <p:txBody>
          <a:bodyPr spcFirstLastPara="1" wrap="square" lIns="0" tIns="0" rIns="0" bIns="0" anchor="t" anchorCtr="0">
            <a:normAutofit fontScale="92500" lnSpcReduction="10000"/>
          </a:bodyPr>
          <a:lstStyle/>
          <a:p>
            <a:pPr marL="0" lvl="0" indent="0" algn="l" rtl="0">
              <a:spcBef>
                <a:spcPts val="800"/>
              </a:spcBef>
              <a:spcAft>
                <a:spcPts val="0"/>
              </a:spcAft>
              <a:buNone/>
            </a:pPr>
            <a:r>
              <a:rPr lang="id" sz="1700" b="1"/>
              <a:t>Kriteria Inklusi</a:t>
            </a:r>
            <a:endParaRPr sz="1700" b="1"/>
          </a:p>
        </p:txBody>
      </p:sp>
      <p:sp>
        <p:nvSpPr>
          <p:cNvPr id="543" name="Google Shape;543;p61"/>
          <p:cNvSpPr txBox="1">
            <a:spLocks noGrp="1"/>
          </p:cNvSpPr>
          <p:nvPr>
            <p:ph type="body" idx="2"/>
          </p:nvPr>
        </p:nvSpPr>
        <p:spPr>
          <a:xfrm>
            <a:off x="4772025" y="1725738"/>
            <a:ext cx="3573600" cy="303300"/>
          </a:xfrm>
          <a:prstGeom prst="rect">
            <a:avLst/>
          </a:prstGeom>
        </p:spPr>
        <p:txBody>
          <a:bodyPr spcFirstLastPara="1" wrap="square" lIns="0" tIns="0" rIns="0" bIns="0" anchor="t" anchorCtr="0">
            <a:normAutofit fontScale="92500" lnSpcReduction="10000"/>
          </a:bodyPr>
          <a:lstStyle/>
          <a:p>
            <a:pPr marL="0" lvl="0" indent="0" algn="l" rtl="0">
              <a:spcBef>
                <a:spcPts val="800"/>
              </a:spcBef>
              <a:spcAft>
                <a:spcPts val="0"/>
              </a:spcAft>
              <a:buNone/>
            </a:pPr>
            <a:r>
              <a:rPr lang="id" sz="1700" b="1"/>
              <a:t>Kriteria Ekslusi</a:t>
            </a:r>
            <a:endParaRPr sz="1700" b="1"/>
          </a:p>
        </p:txBody>
      </p:sp>
      <p:sp>
        <p:nvSpPr>
          <p:cNvPr id="544" name="Google Shape;544;p61"/>
          <p:cNvSpPr txBox="1">
            <a:spLocks noGrp="1"/>
          </p:cNvSpPr>
          <p:nvPr>
            <p:ph type="body" idx="3"/>
          </p:nvPr>
        </p:nvSpPr>
        <p:spPr>
          <a:xfrm>
            <a:off x="723017" y="2099360"/>
            <a:ext cx="3620400" cy="1456500"/>
          </a:xfrm>
          <a:prstGeom prst="rect">
            <a:avLst/>
          </a:prstGeom>
        </p:spPr>
        <p:txBody>
          <a:bodyPr spcFirstLastPara="1" wrap="square" lIns="0" tIns="0" rIns="0" bIns="0" anchor="t" anchorCtr="0">
            <a:noAutofit/>
          </a:bodyPr>
          <a:lstStyle/>
          <a:p>
            <a:pPr marL="457200" lvl="0" indent="-317500" algn="l" rtl="0">
              <a:lnSpc>
                <a:spcPct val="80000"/>
              </a:lnSpc>
              <a:spcBef>
                <a:spcPts val="800"/>
              </a:spcBef>
              <a:spcAft>
                <a:spcPts val="0"/>
              </a:spcAft>
              <a:buSzPts val="1400"/>
              <a:buFont typeface="Libre Franklin"/>
              <a:buAutoNum type="alphaLcPeriod"/>
            </a:pPr>
            <a:r>
              <a:rPr lang="id" sz="1400" dirty="0"/>
              <a:t>Pasien rinosinusitis kronis primer berdasarkan kriteria EPOS 2020</a:t>
            </a:r>
            <a:endParaRPr sz="1400" dirty="0"/>
          </a:p>
          <a:p>
            <a:pPr marL="457200" lvl="0" indent="-317500" algn="l" rtl="0">
              <a:lnSpc>
                <a:spcPct val="80000"/>
              </a:lnSpc>
              <a:spcBef>
                <a:spcPts val="1000"/>
              </a:spcBef>
              <a:spcAft>
                <a:spcPts val="0"/>
              </a:spcAft>
              <a:buSzPts val="1400"/>
              <a:buFont typeface="Libre Franklin"/>
              <a:buAutoNum type="alphaLcPeriod"/>
            </a:pPr>
            <a:r>
              <a:rPr lang="id" sz="1400" dirty="0"/>
              <a:t>Usia 18 tahun keatas</a:t>
            </a:r>
            <a:endParaRPr sz="1400" dirty="0"/>
          </a:p>
          <a:p>
            <a:pPr marL="457200" lvl="0" indent="-317500" algn="l" rtl="0">
              <a:lnSpc>
                <a:spcPct val="80000"/>
              </a:lnSpc>
              <a:spcBef>
                <a:spcPts val="1000"/>
              </a:spcBef>
              <a:spcAft>
                <a:spcPts val="0"/>
              </a:spcAft>
              <a:buSzPts val="1400"/>
              <a:buFont typeface="Libre Franklin"/>
              <a:buAutoNum type="alphaLcPeriod"/>
            </a:pPr>
            <a:r>
              <a:rPr lang="id" sz="1400" dirty="0"/>
              <a:t>Bersedia menjalani Operasi Bedah Sinus Endoskopik Fungsional</a:t>
            </a:r>
            <a:endParaRPr sz="1400" dirty="0"/>
          </a:p>
          <a:p>
            <a:pPr marL="457200" lvl="0" indent="-317500" algn="l" rtl="0">
              <a:lnSpc>
                <a:spcPct val="80000"/>
              </a:lnSpc>
              <a:spcBef>
                <a:spcPts val="1000"/>
              </a:spcBef>
              <a:spcAft>
                <a:spcPts val="0"/>
              </a:spcAft>
              <a:buSzPts val="1400"/>
              <a:buFont typeface="Libre Franklin"/>
              <a:buAutoNum type="alphaLcPeriod"/>
            </a:pPr>
            <a:r>
              <a:rPr lang="id" sz="1400" dirty="0"/>
              <a:t>Bersedia ikut dalam penelitian dan memberikan persetujuan secara tertulis (Informed Consent) dan menandatangani surat persetujuan tindakan medis</a:t>
            </a:r>
            <a:endParaRPr lang="en-US" sz="1400" dirty="0"/>
          </a:p>
          <a:p>
            <a:pPr marL="457200" lvl="0" indent="-317500" algn="l" rtl="0">
              <a:lnSpc>
                <a:spcPct val="80000"/>
              </a:lnSpc>
              <a:spcBef>
                <a:spcPts val="1000"/>
              </a:spcBef>
              <a:spcAft>
                <a:spcPts val="0"/>
              </a:spcAft>
              <a:buSzPts val="1400"/>
              <a:buFont typeface="Libre Franklin"/>
              <a:buAutoNum type="alphaLcPeriod"/>
            </a:pPr>
            <a:r>
              <a:rPr lang="fi-FI" sz="1400" dirty="0"/>
              <a:t>Tidak dibatasi ras, suku, dan jenis kelamin</a:t>
            </a:r>
            <a:endParaRPr lang="en-US" sz="1400" dirty="0"/>
          </a:p>
          <a:p>
            <a:pPr marL="457200" lvl="0" indent="0" algn="l" rtl="0">
              <a:lnSpc>
                <a:spcPct val="80000"/>
              </a:lnSpc>
              <a:spcBef>
                <a:spcPts val="1000"/>
              </a:spcBef>
              <a:spcAft>
                <a:spcPts val="0"/>
              </a:spcAft>
              <a:buNone/>
            </a:pPr>
            <a:endParaRPr sz="1400" dirty="0"/>
          </a:p>
          <a:p>
            <a:pPr marL="0" lvl="0" indent="0" algn="l" rtl="0">
              <a:lnSpc>
                <a:spcPct val="80000"/>
              </a:lnSpc>
              <a:spcBef>
                <a:spcPts val="1000"/>
              </a:spcBef>
              <a:spcAft>
                <a:spcPts val="1000"/>
              </a:spcAft>
              <a:buSzPts val="688"/>
              <a:buNone/>
            </a:pPr>
            <a:endParaRPr sz="1400" dirty="0"/>
          </a:p>
        </p:txBody>
      </p:sp>
      <p:sp>
        <p:nvSpPr>
          <p:cNvPr id="545" name="Google Shape;545;p61"/>
          <p:cNvSpPr txBox="1">
            <a:spLocks noGrp="1"/>
          </p:cNvSpPr>
          <p:nvPr>
            <p:ph type="body" idx="4"/>
          </p:nvPr>
        </p:nvSpPr>
        <p:spPr>
          <a:xfrm>
            <a:off x="4772025" y="2099360"/>
            <a:ext cx="3567300" cy="1456500"/>
          </a:xfrm>
          <a:prstGeom prst="rect">
            <a:avLst/>
          </a:prstGeom>
        </p:spPr>
        <p:txBody>
          <a:bodyPr spcFirstLastPara="1" wrap="square" lIns="0" tIns="0" rIns="0" bIns="0" anchor="t" anchorCtr="0">
            <a:noAutofit/>
          </a:bodyPr>
          <a:lstStyle/>
          <a:p>
            <a:pPr marL="457200" lvl="0" indent="-317500" algn="l" rtl="0">
              <a:lnSpc>
                <a:spcPct val="80000"/>
              </a:lnSpc>
              <a:spcBef>
                <a:spcPts val="800"/>
              </a:spcBef>
              <a:spcAft>
                <a:spcPts val="0"/>
              </a:spcAft>
              <a:buSzPts val="1400"/>
              <a:buFont typeface="Libre Franklin"/>
              <a:buAutoNum type="alphaLcPeriod"/>
            </a:pPr>
            <a:r>
              <a:rPr lang="id" sz="1400" dirty="0"/>
              <a:t>Rinosinusitis kronis sekunder</a:t>
            </a:r>
          </a:p>
          <a:p>
            <a:pPr marL="457200" lvl="0" indent="-317500" algn="l" rtl="0">
              <a:lnSpc>
                <a:spcPct val="80000"/>
              </a:lnSpc>
              <a:spcBef>
                <a:spcPts val="800"/>
              </a:spcBef>
              <a:spcAft>
                <a:spcPts val="0"/>
              </a:spcAft>
              <a:buSzPts val="1400"/>
              <a:buFont typeface="Libre Franklin"/>
              <a:buAutoNum type="alphaLcPeriod"/>
            </a:pPr>
            <a:r>
              <a:rPr lang="id" sz="1400" dirty="0"/>
              <a:t>Pasien Immunodefisiensi Sindrom</a:t>
            </a:r>
            <a:endParaRPr sz="1400" dirty="0"/>
          </a:p>
          <a:p>
            <a:pPr marL="457200" lvl="0" indent="-317500" algn="l" rtl="0">
              <a:lnSpc>
                <a:spcPct val="80000"/>
              </a:lnSpc>
              <a:spcBef>
                <a:spcPts val="1000"/>
              </a:spcBef>
              <a:spcAft>
                <a:spcPts val="0"/>
              </a:spcAft>
              <a:buSzPts val="1400"/>
              <a:buFont typeface="Libre Franklin"/>
              <a:buAutoNum type="alphaLcPeriod"/>
            </a:pPr>
            <a:r>
              <a:rPr lang="id" sz="1400" dirty="0"/>
              <a:t>Memiliki riwayat penyakit sistemik yang berat</a:t>
            </a:r>
            <a:endParaRPr sz="1400" dirty="0"/>
          </a:p>
          <a:p>
            <a:pPr marL="457200" lvl="0" indent="-317500" algn="l" rtl="0">
              <a:lnSpc>
                <a:spcPct val="80000"/>
              </a:lnSpc>
              <a:spcBef>
                <a:spcPts val="1000"/>
              </a:spcBef>
              <a:spcAft>
                <a:spcPts val="0"/>
              </a:spcAft>
              <a:buSzPts val="1400"/>
              <a:buFont typeface="Libre Franklin"/>
              <a:buAutoNum type="alphaLcPeriod"/>
            </a:pPr>
            <a:r>
              <a:rPr lang="id" sz="1400" dirty="0"/>
              <a:t>Tumor </a:t>
            </a:r>
            <a:r>
              <a:rPr lang="en-US" sz="1400" dirty="0" err="1"/>
              <a:t>Ganas</a:t>
            </a:r>
            <a:r>
              <a:rPr lang="en-US" sz="1400"/>
              <a:t> </a:t>
            </a:r>
            <a:r>
              <a:rPr lang="id" sz="1400"/>
              <a:t>Sinonasal</a:t>
            </a:r>
            <a:endParaRPr sz="1400" dirty="0"/>
          </a:p>
          <a:p>
            <a:pPr marL="457200" lvl="0" indent="-317500" algn="l" rtl="0">
              <a:lnSpc>
                <a:spcPct val="80000"/>
              </a:lnSpc>
              <a:spcBef>
                <a:spcPts val="1000"/>
              </a:spcBef>
              <a:spcAft>
                <a:spcPts val="0"/>
              </a:spcAft>
              <a:buSzPts val="1400"/>
              <a:buFont typeface="Libre Franklin"/>
              <a:buAutoNum type="alphaLcPeriod"/>
            </a:pPr>
            <a:r>
              <a:rPr lang="id" sz="1400" dirty="0"/>
              <a:t>Memiliki riwayat operasi hidung atau sinus paranasalis sebelumnya</a:t>
            </a:r>
            <a:endParaRPr sz="1400" dirty="0"/>
          </a:p>
          <a:p>
            <a:pPr marL="457200" lvl="0" indent="0" algn="l" rtl="0">
              <a:lnSpc>
                <a:spcPct val="80000"/>
              </a:lnSpc>
              <a:spcBef>
                <a:spcPts val="1000"/>
              </a:spcBef>
              <a:spcAft>
                <a:spcPts val="0"/>
              </a:spcAft>
              <a:buNone/>
            </a:pPr>
            <a:endParaRPr sz="1400" dirty="0"/>
          </a:p>
          <a:p>
            <a:pPr marL="0" lvl="0" indent="0" algn="l" rtl="0">
              <a:lnSpc>
                <a:spcPct val="80000"/>
              </a:lnSpc>
              <a:spcBef>
                <a:spcPts val="1000"/>
              </a:spcBef>
              <a:spcAft>
                <a:spcPts val="1000"/>
              </a:spcAft>
              <a:buSzPts val="770"/>
              <a:buNone/>
            </a:pPr>
            <a:endParaRPr sz="1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62"/>
          <p:cNvSpPr txBox="1">
            <a:spLocks noGrp="1"/>
          </p:cNvSpPr>
          <p:nvPr>
            <p:ph type="title"/>
          </p:nvPr>
        </p:nvSpPr>
        <p:spPr>
          <a:xfrm>
            <a:off x="57000" y="397575"/>
            <a:ext cx="5372400" cy="818400"/>
          </a:xfrm>
          <a:prstGeom prst="rect">
            <a:avLst/>
          </a:prstGeom>
        </p:spPr>
        <p:txBody>
          <a:bodyPr spcFirstLastPara="1" wrap="square" lIns="0" tIns="0" rIns="0" bIns="0" anchor="b" anchorCtr="0">
            <a:noAutofit/>
          </a:bodyPr>
          <a:lstStyle/>
          <a:p>
            <a:pPr marL="0" lvl="0" indent="0" algn="ctr" rtl="0">
              <a:spcBef>
                <a:spcPts val="0"/>
              </a:spcBef>
              <a:spcAft>
                <a:spcPts val="0"/>
              </a:spcAft>
              <a:buSzPts val="990"/>
              <a:buNone/>
            </a:pPr>
            <a:r>
              <a:rPr lang="id" sz="2670"/>
              <a:t>Izin Penelitian dan </a:t>
            </a:r>
            <a:r>
              <a:rPr lang="id" sz="2670" i="1"/>
              <a:t>Ethical Clearance</a:t>
            </a:r>
            <a:endParaRPr sz="2670" i="1"/>
          </a:p>
        </p:txBody>
      </p:sp>
      <p:sp>
        <p:nvSpPr>
          <p:cNvPr id="551" name="Google Shape;551;p62"/>
          <p:cNvSpPr txBox="1"/>
          <p:nvPr/>
        </p:nvSpPr>
        <p:spPr>
          <a:xfrm>
            <a:off x="1769571" y="2571750"/>
            <a:ext cx="7117200" cy="1908184"/>
          </a:xfrm>
          <a:prstGeom prst="rect">
            <a:avLst/>
          </a:prstGeom>
          <a:solidFill>
            <a:srgbClr val="B6D7A8"/>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id" sz="1600" dirty="0"/>
              <a:t>Dalam pelaksanaan penelitian ini, setiap tindakan dilakukan atas izin dan sepengetahuan pasien yang dijadikan partisipan penelitian melalui lembar </a:t>
            </a:r>
            <a:r>
              <a:rPr lang="id" sz="1600" i="1" dirty="0"/>
              <a:t>informed consent </a:t>
            </a:r>
            <a:r>
              <a:rPr lang="id" sz="1600" dirty="0"/>
              <a:t>dan dinyatakan memenuhi persyaratan etik untuk dilaksanakan dari Komisi Etik Penelitian Rumah Sakit Perguruan Tinggi Negeri Universitas Hasanuddin (RSPTN Unhas) atau Rumah Sakit Umum Pusat Dr. Wahidin Sudirohusodo (RSWS)</a:t>
            </a:r>
            <a:r>
              <a:rPr lang="en-US" sz="1600" dirty="0"/>
              <a:t> </a:t>
            </a:r>
            <a:r>
              <a:rPr lang="en-US" sz="1600" dirty="0" err="1"/>
              <a:t>dengan</a:t>
            </a:r>
            <a:r>
              <a:rPr lang="en-US" sz="1600" dirty="0"/>
              <a:t> </a:t>
            </a:r>
            <a:r>
              <a:rPr lang="en-US" sz="1600" dirty="0" err="1"/>
              <a:t>nomor</a:t>
            </a:r>
            <a:r>
              <a:rPr lang="en-US" sz="1600" dirty="0"/>
              <a:t> </a:t>
            </a:r>
            <a:r>
              <a:rPr lang="en-US" sz="1600" dirty="0" err="1"/>
              <a:t>rekomendasi</a:t>
            </a:r>
            <a:r>
              <a:rPr lang="en-US" sz="1600" dirty="0"/>
              <a:t> : 233/UN4.6.4.5.31/PP36/2022.</a:t>
            </a:r>
            <a:endParaRPr sz="1600" dirty="0"/>
          </a:p>
        </p:txBody>
      </p:sp>
      <p:sp>
        <p:nvSpPr>
          <p:cNvPr id="552" name="Google Shape;552;p62"/>
          <p:cNvSpPr/>
          <p:nvPr/>
        </p:nvSpPr>
        <p:spPr>
          <a:xfrm>
            <a:off x="153750" y="1257925"/>
            <a:ext cx="2949000" cy="8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56"/>
        <p:cNvGrpSpPr/>
        <p:nvPr/>
      </p:nvGrpSpPr>
      <p:grpSpPr>
        <a:xfrm>
          <a:off x="0" y="0"/>
          <a:ext cx="0" cy="0"/>
          <a:chOff x="0" y="0"/>
          <a:chExt cx="0" cy="0"/>
        </a:xfrm>
      </p:grpSpPr>
      <p:sp>
        <p:nvSpPr>
          <p:cNvPr id="557" name="Google Shape;557;p63"/>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Cara Kerja</a:t>
            </a:r>
            <a:endParaRPr/>
          </a:p>
        </p:txBody>
      </p:sp>
      <p:sp>
        <p:nvSpPr>
          <p:cNvPr id="558" name="Google Shape;558;p63"/>
          <p:cNvSpPr txBox="1">
            <a:spLocks noGrp="1"/>
          </p:cNvSpPr>
          <p:nvPr>
            <p:ph type="body" idx="1"/>
          </p:nvPr>
        </p:nvSpPr>
        <p:spPr>
          <a:xfrm>
            <a:off x="723017" y="1725738"/>
            <a:ext cx="3620400" cy="303300"/>
          </a:xfrm>
          <a:prstGeom prst="rect">
            <a:avLst/>
          </a:prstGeom>
        </p:spPr>
        <p:txBody>
          <a:bodyPr spcFirstLastPara="1" wrap="square" lIns="0" tIns="0" rIns="0" bIns="0" anchor="t" anchorCtr="0">
            <a:normAutofit fontScale="92500" lnSpcReduction="20000"/>
          </a:bodyPr>
          <a:lstStyle/>
          <a:p>
            <a:pPr marL="0" lvl="0" indent="0" algn="l" rtl="0">
              <a:spcBef>
                <a:spcPts val="800"/>
              </a:spcBef>
              <a:spcAft>
                <a:spcPts val="0"/>
              </a:spcAft>
              <a:buNone/>
            </a:pPr>
            <a:r>
              <a:rPr lang="id" sz="1800" b="1"/>
              <a:t>Alokasi Sampel</a:t>
            </a:r>
            <a:endParaRPr sz="1800" b="1"/>
          </a:p>
        </p:txBody>
      </p:sp>
      <p:sp>
        <p:nvSpPr>
          <p:cNvPr id="559" name="Google Shape;559;p63"/>
          <p:cNvSpPr txBox="1">
            <a:spLocks noGrp="1"/>
          </p:cNvSpPr>
          <p:nvPr>
            <p:ph type="body" idx="2"/>
          </p:nvPr>
        </p:nvSpPr>
        <p:spPr>
          <a:xfrm>
            <a:off x="4772025" y="1725738"/>
            <a:ext cx="3573600" cy="303300"/>
          </a:xfrm>
          <a:prstGeom prst="rect">
            <a:avLst/>
          </a:prstGeom>
        </p:spPr>
        <p:txBody>
          <a:bodyPr spcFirstLastPara="1" wrap="square" lIns="0" tIns="0" rIns="0" bIns="0" anchor="t" anchorCtr="0">
            <a:normAutofit fontScale="92500" lnSpcReduction="20000"/>
          </a:bodyPr>
          <a:lstStyle/>
          <a:p>
            <a:pPr marL="0" lvl="0" indent="0" algn="l" rtl="0">
              <a:spcBef>
                <a:spcPts val="800"/>
              </a:spcBef>
              <a:spcAft>
                <a:spcPts val="0"/>
              </a:spcAft>
              <a:buNone/>
            </a:pPr>
            <a:r>
              <a:rPr lang="id" sz="1800" b="1"/>
              <a:t>Cara Penelitian</a:t>
            </a:r>
            <a:endParaRPr sz="1800" b="1"/>
          </a:p>
        </p:txBody>
      </p:sp>
      <p:sp>
        <p:nvSpPr>
          <p:cNvPr id="560" name="Google Shape;560;p63"/>
          <p:cNvSpPr txBox="1">
            <a:spLocks noGrp="1"/>
          </p:cNvSpPr>
          <p:nvPr>
            <p:ph type="body" idx="3"/>
          </p:nvPr>
        </p:nvSpPr>
        <p:spPr>
          <a:xfrm>
            <a:off x="723017" y="2099360"/>
            <a:ext cx="3620400" cy="1456500"/>
          </a:xfrm>
          <a:prstGeom prst="rect">
            <a:avLst/>
          </a:prstGeom>
        </p:spPr>
        <p:txBody>
          <a:bodyPr spcFirstLastPara="1" wrap="square" lIns="0" tIns="0" rIns="0" bIns="0" anchor="t" anchorCtr="0">
            <a:normAutofit/>
          </a:bodyPr>
          <a:lstStyle/>
          <a:p>
            <a:pPr marL="0" lvl="0" indent="0" algn="just" rtl="0">
              <a:spcBef>
                <a:spcPts val="800"/>
              </a:spcBef>
              <a:spcAft>
                <a:spcPts val="0"/>
              </a:spcAft>
              <a:buNone/>
            </a:pPr>
            <a:r>
              <a:rPr lang="id" sz="1500"/>
              <a:t>Penelitian dilakukan pada semua orang dewasa yang memenuhi kriteria inklusi dan bersedia menjalani pemeriksaan fisik pada saat baru masuk dan selama dirawat di rumah sakit.</a:t>
            </a:r>
            <a:endParaRPr sz="1500"/>
          </a:p>
        </p:txBody>
      </p:sp>
      <p:sp>
        <p:nvSpPr>
          <p:cNvPr id="561" name="Google Shape;561;p63"/>
          <p:cNvSpPr txBox="1">
            <a:spLocks noGrp="1"/>
          </p:cNvSpPr>
          <p:nvPr>
            <p:ph type="body" idx="4"/>
          </p:nvPr>
        </p:nvSpPr>
        <p:spPr>
          <a:xfrm>
            <a:off x="4772025" y="2099350"/>
            <a:ext cx="4086300" cy="2918400"/>
          </a:xfrm>
          <a:prstGeom prst="rect">
            <a:avLst/>
          </a:prstGeom>
        </p:spPr>
        <p:txBody>
          <a:bodyPr spcFirstLastPara="1" wrap="square" lIns="0" tIns="0" rIns="0" bIns="0" anchor="t" anchorCtr="0">
            <a:normAutofit fontScale="70000" lnSpcReduction="20000"/>
          </a:bodyPr>
          <a:lstStyle/>
          <a:p>
            <a:pPr marL="269999" lvl="0" indent="-165459" algn="l" rtl="0">
              <a:spcBef>
                <a:spcPts val="800"/>
              </a:spcBef>
              <a:spcAft>
                <a:spcPts val="0"/>
              </a:spcAft>
              <a:buSzPct val="100000"/>
              <a:buFont typeface="Libre Franklin"/>
              <a:buAutoNum type="arabicPeriod"/>
            </a:pPr>
            <a:r>
              <a:rPr lang="id" sz="1697" dirty="0"/>
              <a:t>Melakukan pencatatan identitas pasien yang memenuhi kriteria inklusi dan memberikan penjelasan lengkap mengenai tujuan dan manfaat penelitian.</a:t>
            </a:r>
            <a:endParaRPr sz="1697" dirty="0"/>
          </a:p>
          <a:p>
            <a:pPr marL="269999" lvl="0" indent="-165459" algn="l" rtl="0">
              <a:spcBef>
                <a:spcPts val="1000"/>
              </a:spcBef>
              <a:spcAft>
                <a:spcPts val="0"/>
              </a:spcAft>
              <a:buSzPct val="100000"/>
              <a:buFont typeface="Libre Franklin"/>
              <a:buAutoNum type="arabicPeriod"/>
            </a:pPr>
            <a:r>
              <a:rPr lang="id" sz="1697" dirty="0"/>
              <a:t>Pasien/wali mengisi dan menandatangani </a:t>
            </a:r>
            <a:r>
              <a:rPr lang="id" sz="1697" i="1" dirty="0"/>
              <a:t>informed consent</a:t>
            </a:r>
            <a:r>
              <a:rPr lang="id" sz="1697" dirty="0"/>
              <a:t> sebagai tanda persetujuan.</a:t>
            </a:r>
            <a:endParaRPr sz="1697" dirty="0"/>
          </a:p>
          <a:p>
            <a:pPr marL="269999" lvl="0" indent="-165459" algn="l" rtl="0">
              <a:spcBef>
                <a:spcPts val="1000"/>
              </a:spcBef>
              <a:spcAft>
                <a:spcPts val="0"/>
              </a:spcAft>
              <a:buSzPct val="100000"/>
              <a:buFont typeface="Libre Franklin"/>
              <a:buAutoNum type="arabicPeriod"/>
            </a:pPr>
            <a:r>
              <a:rPr lang="id" sz="1697" dirty="0"/>
              <a:t>Dilakukan pemeriksaan rinomanometri sebelum dan setelah pemberian dekongestan topical (tampon Lidokain : Efedrin) dengan menilai tekanan pernapasan hidung, aliran nasal dan komponen membran mukosa digunakan sebagai parameter pengukuran objektif.</a:t>
            </a:r>
            <a:endParaRPr sz="1697" dirty="0"/>
          </a:p>
          <a:p>
            <a:pPr marL="269999" lvl="0" indent="-165459" algn="l" rtl="0">
              <a:spcBef>
                <a:spcPts val="1000"/>
              </a:spcBef>
              <a:spcAft>
                <a:spcPts val="1000"/>
              </a:spcAft>
              <a:buSzPct val="100000"/>
              <a:buFont typeface="Libre Franklin"/>
              <a:buAutoNum type="arabicPeriod"/>
            </a:pPr>
            <a:r>
              <a:rPr lang="id" sz="1697" dirty="0"/>
              <a:t>Kemudian 3 minggu pasca pemulihan operasi dilakukan pemeriksaan rinomanometri kembali, lalu hasil pemeriksaan sebelum dan setelah operasi dibandingkan.</a:t>
            </a:r>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p64"/>
          <p:cNvSpPr txBox="1">
            <a:spLocks noGrp="1"/>
          </p:cNvSpPr>
          <p:nvPr>
            <p:ph type="title"/>
          </p:nvPr>
        </p:nvSpPr>
        <p:spPr>
          <a:xfrm>
            <a:off x="723017" y="659297"/>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Alat dan Bahan</a:t>
            </a:r>
            <a:endParaRPr/>
          </a:p>
        </p:txBody>
      </p:sp>
      <p:sp>
        <p:nvSpPr>
          <p:cNvPr id="567" name="Google Shape;567;p64"/>
          <p:cNvSpPr txBox="1">
            <a:spLocks noGrp="1"/>
          </p:cNvSpPr>
          <p:nvPr>
            <p:ph type="body" idx="1"/>
          </p:nvPr>
        </p:nvSpPr>
        <p:spPr>
          <a:xfrm>
            <a:off x="723017" y="1725738"/>
            <a:ext cx="3620400" cy="303300"/>
          </a:xfrm>
          <a:prstGeom prst="rect">
            <a:avLst/>
          </a:prstGeom>
        </p:spPr>
        <p:txBody>
          <a:bodyPr spcFirstLastPara="1" wrap="square" lIns="0" tIns="0" rIns="0" bIns="0" anchor="t" anchorCtr="0">
            <a:normAutofit fontScale="92500" lnSpcReduction="10000"/>
          </a:bodyPr>
          <a:lstStyle/>
          <a:p>
            <a:pPr marL="0" lvl="0" indent="0" algn="l" rtl="0">
              <a:spcBef>
                <a:spcPts val="800"/>
              </a:spcBef>
              <a:spcAft>
                <a:spcPts val="0"/>
              </a:spcAft>
              <a:buNone/>
            </a:pPr>
            <a:r>
              <a:rPr lang="id" sz="1700" b="1"/>
              <a:t>Alat</a:t>
            </a:r>
            <a:endParaRPr sz="1700" b="1"/>
          </a:p>
        </p:txBody>
      </p:sp>
      <p:sp>
        <p:nvSpPr>
          <p:cNvPr id="568" name="Google Shape;568;p64"/>
          <p:cNvSpPr txBox="1">
            <a:spLocks noGrp="1"/>
          </p:cNvSpPr>
          <p:nvPr>
            <p:ph type="body" idx="2"/>
          </p:nvPr>
        </p:nvSpPr>
        <p:spPr>
          <a:xfrm>
            <a:off x="4772025" y="1725738"/>
            <a:ext cx="3573600" cy="303300"/>
          </a:xfrm>
          <a:prstGeom prst="rect">
            <a:avLst/>
          </a:prstGeom>
        </p:spPr>
        <p:txBody>
          <a:bodyPr spcFirstLastPara="1" wrap="square" lIns="0" tIns="0" rIns="0" bIns="0" anchor="t" anchorCtr="0">
            <a:normAutofit fontScale="92500" lnSpcReduction="10000"/>
          </a:bodyPr>
          <a:lstStyle/>
          <a:p>
            <a:pPr marL="0" lvl="0" indent="0" algn="l" rtl="0">
              <a:spcBef>
                <a:spcPts val="800"/>
              </a:spcBef>
              <a:spcAft>
                <a:spcPts val="0"/>
              </a:spcAft>
              <a:buNone/>
            </a:pPr>
            <a:r>
              <a:rPr lang="id" sz="1700" b="1"/>
              <a:t>Bahan</a:t>
            </a:r>
            <a:endParaRPr sz="1700" b="1"/>
          </a:p>
        </p:txBody>
      </p:sp>
      <p:sp>
        <p:nvSpPr>
          <p:cNvPr id="569" name="Google Shape;569;p64"/>
          <p:cNvSpPr txBox="1">
            <a:spLocks noGrp="1"/>
          </p:cNvSpPr>
          <p:nvPr>
            <p:ph type="body" idx="3"/>
          </p:nvPr>
        </p:nvSpPr>
        <p:spPr>
          <a:xfrm>
            <a:off x="723025" y="2099343"/>
            <a:ext cx="3620400" cy="2541000"/>
          </a:xfrm>
          <a:prstGeom prst="rect">
            <a:avLst/>
          </a:prstGeom>
        </p:spPr>
        <p:txBody>
          <a:bodyPr spcFirstLastPara="1" wrap="square" lIns="0" tIns="0" rIns="0" bIns="0" anchor="t" anchorCtr="0">
            <a:normAutofit/>
          </a:bodyPr>
          <a:lstStyle/>
          <a:p>
            <a:pPr marL="457200" lvl="0" indent="-304800" algn="l" rtl="0">
              <a:spcBef>
                <a:spcPts val="800"/>
              </a:spcBef>
              <a:spcAft>
                <a:spcPts val="0"/>
              </a:spcAft>
              <a:buSzPts val="1200"/>
              <a:buFont typeface="Libre Franklin"/>
              <a:buAutoNum type="arabicPeriod"/>
            </a:pPr>
            <a:r>
              <a:rPr lang="id" dirty="0"/>
              <a:t>Alat tulis atau media elektronik untuk mencatat hasil pemeriksaan</a:t>
            </a:r>
            <a:endParaRPr dirty="0"/>
          </a:p>
          <a:p>
            <a:pPr marL="457200" lvl="0" indent="-304800" algn="l" rtl="0">
              <a:spcBef>
                <a:spcPts val="1000"/>
              </a:spcBef>
              <a:spcAft>
                <a:spcPts val="0"/>
              </a:spcAft>
              <a:buSzPts val="1200"/>
              <a:buFont typeface="Libre Franklin"/>
              <a:buAutoNum type="arabicPeriod"/>
            </a:pPr>
            <a:r>
              <a:rPr lang="id" dirty="0"/>
              <a:t>Alat diagnostik pemeriksaan THT</a:t>
            </a:r>
            <a:endParaRPr dirty="0"/>
          </a:p>
          <a:p>
            <a:pPr marL="457200" lvl="0" indent="-304800" algn="l" rtl="0">
              <a:spcBef>
                <a:spcPts val="1000"/>
              </a:spcBef>
              <a:spcAft>
                <a:spcPts val="0"/>
              </a:spcAft>
              <a:buSzPts val="1200"/>
              <a:buFont typeface="Libre Franklin"/>
              <a:buAutoNum type="arabicPeriod"/>
            </a:pPr>
            <a:r>
              <a:rPr lang="id" dirty="0"/>
              <a:t>Rinomanometri, dengan merek Euroclinic (RINOPOCKET ED 200) yang menggunakan software Edm Classic, yang dikalibrasi tahun 2019.</a:t>
            </a:r>
            <a:endParaRPr dirty="0"/>
          </a:p>
          <a:p>
            <a:pPr marL="457200" lvl="0" indent="-304800" algn="l" rtl="0">
              <a:spcBef>
                <a:spcPts val="1000"/>
              </a:spcBef>
              <a:spcAft>
                <a:spcPts val="0"/>
              </a:spcAft>
              <a:buSzPts val="1200"/>
              <a:buFont typeface="Libre Franklin"/>
              <a:buAutoNum type="arabicPeriod"/>
            </a:pPr>
            <a:r>
              <a:rPr lang="id" dirty="0"/>
              <a:t>Computerized </a:t>
            </a:r>
            <a:r>
              <a:rPr lang="en-US" dirty="0"/>
              <a:t>T</a:t>
            </a:r>
            <a:r>
              <a:rPr lang="id" dirty="0"/>
              <a:t>omography (CT) scan </a:t>
            </a:r>
            <a:r>
              <a:rPr lang="en-US" dirty="0"/>
              <a:t>Non </a:t>
            </a:r>
            <a:r>
              <a:rPr lang="en-US" dirty="0" err="1"/>
              <a:t>Kontras</a:t>
            </a:r>
            <a:r>
              <a:rPr lang="en-US" dirty="0"/>
              <a:t> </a:t>
            </a:r>
            <a:r>
              <a:rPr lang="id" dirty="0"/>
              <a:t>Sinus Paranasalis</a:t>
            </a:r>
            <a:endParaRPr dirty="0"/>
          </a:p>
          <a:p>
            <a:pPr marL="0" lvl="0" indent="0" algn="l" rtl="0">
              <a:spcBef>
                <a:spcPts val="1000"/>
              </a:spcBef>
              <a:spcAft>
                <a:spcPts val="0"/>
              </a:spcAft>
              <a:buNone/>
            </a:pPr>
            <a:endParaRPr dirty="0"/>
          </a:p>
        </p:txBody>
      </p:sp>
      <p:sp>
        <p:nvSpPr>
          <p:cNvPr id="570" name="Google Shape;570;p64"/>
          <p:cNvSpPr txBox="1">
            <a:spLocks noGrp="1"/>
          </p:cNvSpPr>
          <p:nvPr>
            <p:ph type="body" idx="4"/>
          </p:nvPr>
        </p:nvSpPr>
        <p:spPr>
          <a:xfrm>
            <a:off x="4772025" y="2099360"/>
            <a:ext cx="3567300" cy="1456500"/>
          </a:xfrm>
          <a:prstGeom prst="rect">
            <a:avLst/>
          </a:prstGeom>
        </p:spPr>
        <p:txBody>
          <a:bodyPr spcFirstLastPara="1" wrap="square" lIns="0" tIns="0" rIns="0" bIns="0" anchor="t" anchorCtr="0">
            <a:normAutofit/>
          </a:bodyPr>
          <a:lstStyle/>
          <a:p>
            <a:pPr marL="0" lvl="0" indent="0" algn="l" rtl="0">
              <a:spcBef>
                <a:spcPts val="800"/>
              </a:spcBef>
              <a:spcAft>
                <a:spcPts val="0"/>
              </a:spcAft>
              <a:buNone/>
            </a:pPr>
            <a:r>
              <a:rPr lang="id"/>
              <a:t>Dekongestan topikal (efedrin dan lidokain nasal spray/tampon)</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60"/>
          <p:cNvSpPr txBox="1">
            <a:spLocks noGrp="1"/>
          </p:cNvSpPr>
          <p:nvPr>
            <p:ph type="title"/>
          </p:nvPr>
        </p:nvSpPr>
        <p:spPr>
          <a:xfrm>
            <a:off x="714375" y="706650"/>
            <a:ext cx="6502376" cy="458100"/>
          </a:xfrm>
          <a:prstGeom prst="rect">
            <a:avLst/>
          </a:prstGeom>
        </p:spPr>
        <p:txBody>
          <a:bodyPr spcFirstLastPara="1" wrap="square" lIns="0" tIns="0" rIns="0" bIns="0" anchor="b" anchorCtr="0">
            <a:normAutofit fontScale="90000"/>
          </a:bodyPr>
          <a:lstStyle/>
          <a:p>
            <a:pPr marL="0" lvl="0" indent="0" algn="l" rtl="0">
              <a:spcBef>
                <a:spcPts val="0"/>
              </a:spcBef>
              <a:spcAft>
                <a:spcPts val="0"/>
              </a:spcAft>
              <a:buNone/>
            </a:pPr>
            <a:r>
              <a:rPr lang="en-US" dirty="0" err="1"/>
              <a:t>Prosedur</a:t>
            </a:r>
            <a:r>
              <a:rPr lang="en-US" dirty="0"/>
              <a:t> </a:t>
            </a:r>
            <a:r>
              <a:rPr lang="en-US" dirty="0" err="1"/>
              <a:t>Pemeriksaan</a:t>
            </a:r>
            <a:r>
              <a:rPr lang="en-US" dirty="0"/>
              <a:t> </a:t>
            </a:r>
            <a:r>
              <a:rPr lang="en-US" dirty="0" err="1"/>
              <a:t>Rinomanometri</a:t>
            </a:r>
            <a:endParaRPr dirty="0"/>
          </a:p>
        </p:txBody>
      </p:sp>
      <p:sp>
        <p:nvSpPr>
          <p:cNvPr id="535" name="Google Shape;535;p60"/>
          <p:cNvSpPr txBox="1"/>
          <p:nvPr/>
        </p:nvSpPr>
        <p:spPr>
          <a:xfrm>
            <a:off x="714375" y="1617450"/>
            <a:ext cx="7556046" cy="3354734"/>
          </a:xfrm>
          <a:prstGeom prst="rect">
            <a:avLst/>
          </a:prstGeom>
          <a:noFill/>
          <a:ln>
            <a:noFill/>
          </a:ln>
        </p:spPr>
        <p:txBody>
          <a:bodyPr spcFirstLastPara="1" wrap="square" lIns="91425" tIns="91425" rIns="91425" bIns="91425" anchor="t" anchorCtr="0">
            <a:spAutoFit/>
          </a:bodyPr>
          <a:lstStyle/>
          <a:p>
            <a:pPr marL="342900" lvl="0" indent="-342900" algn="just" rtl="0">
              <a:spcBef>
                <a:spcPts val="0"/>
              </a:spcBef>
              <a:spcAft>
                <a:spcPts val="0"/>
              </a:spcAft>
              <a:buAutoNum type="arabicPeriod"/>
            </a:pPr>
            <a:r>
              <a:rPr lang="en-US" sz="1600" dirty="0" err="1"/>
              <a:t>Menyiapkan</a:t>
            </a:r>
            <a:r>
              <a:rPr lang="en-US" sz="1600" dirty="0"/>
              <a:t> </a:t>
            </a:r>
            <a:r>
              <a:rPr lang="en-US" sz="1600" dirty="0" err="1"/>
              <a:t>alat</a:t>
            </a:r>
            <a:r>
              <a:rPr lang="en-US" sz="1600" dirty="0"/>
              <a:t> </a:t>
            </a:r>
            <a:r>
              <a:rPr lang="en-US" sz="1600" dirty="0" err="1"/>
              <a:t>rinomanometri</a:t>
            </a:r>
            <a:r>
              <a:rPr lang="en-US" sz="1600" dirty="0"/>
              <a:t> </a:t>
            </a:r>
            <a:r>
              <a:rPr lang="en-US" sz="1600" dirty="0" err="1"/>
              <a:t>dengan</a:t>
            </a:r>
            <a:r>
              <a:rPr lang="en-US" sz="1600" dirty="0"/>
              <a:t> </a:t>
            </a:r>
            <a:r>
              <a:rPr lang="en-US" sz="1600" dirty="0" err="1"/>
              <a:t>menghubungkan</a:t>
            </a:r>
            <a:r>
              <a:rPr lang="en-US" sz="1600" dirty="0"/>
              <a:t> </a:t>
            </a:r>
            <a:r>
              <a:rPr lang="en-US" sz="1600" dirty="0" err="1"/>
              <a:t>rinomanometri</a:t>
            </a:r>
            <a:r>
              <a:rPr lang="en-US" sz="1600" dirty="0"/>
              <a:t> set </a:t>
            </a:r>
            <a:r>
              <a:rPr lang="en-US" sz="1600" dirty="0" err="1"/>
              <a:t>ke</a:t>
            </a:r>
            <a:r>
              <a:rPr lang="en-US" sz="1600" dirty="0"/>
              <a:t> monitor / laptop </a:t>
            </a:r>
            <a:r>
              <a:rPr lang="en-US" sz="1600" dirty="0" err="1"/>
              <a:t>dengan</a:t>
            </a:r>
            <a:r>
              <a:rPr lang="en-US" sz="1600" dirty="0"/>
              <a:t> </a:t>
            </a:r>
            <a:r>
              <a:rPr lang="en-US" sz="1600" dirty="0" err="1"/>
              <a:t>mengaktifkan</a:t>
            </a:r>
            <a:r>
              <a:rPr lang="en-US" sz="1600" dirty="0"/>
              <a:t> software </a:t>
            </a:r>
            <a:r>
              <a:rPr lang="en-US" sz="1600" dirty="0" err="1"/>
              <a:t>Edm</a:t>
            </a:r>
            <a:r>
              <a:rPr lang="en-US" sz="1600" dirty="0"/>
              <a:t> Classic di </a:t>
            </a:r>
            <a:r>
              <a:rPr lang="en-US" sz="1600" dirty="0" err="1"/>
              <a:t>dalamnya</a:t>
            </a:r>
            <a:r>
              <a:rPr lang="en-US" sz="1600" dirty="0"/>
              <a:t>, </a:t>
            </a:r>
            <a:r>
              <a:rPr lang="en-US" sz="1600" dirty="0" err="1"/>
              <a:t>setelah</a:t>
            </a:r>
            <a:r>
              <a:rPr lang="en-US" sz="1600" dirty="0"/>
              <a:t> </a:t>
            </a:r>
            <a:r>
              <a:rPr lang="en-US" sz="1600" dirty="0" err="1"/>
              <a:t>itu</a:t>
            </a:r>
            <a:r>
              <a:rPr lang="en-US" sz="1600" dirty="0"/>
              <a:t> </a:t>
            </a:r>
            <a:r>
              <a:rPr lang="en-US" sz="1600" dirty="0" err="1"/>
              <a:t>sambungkan</a:t>
            </a:r>
            <a:r>
              <a:rPr lang="en-US" sz="1600" dirty="0"/>
              <a:t> </a:t>
            </a:r>
            <a:r>
              <a:rPr lang="en-US" sz="1600" dirty="0" err="1"/>
              <a:t>konektor</a:t>
            </a:r>
            <a:r>
              <a:rPr lang="en-US" sz="1600" dirty="0"/>
              <a:t> </a:t>
            </a:r>
            <a:r>
              <a:rPr lang="en-US" sz="1600" dirty="0" err="1"/>
              <a:t>rinomanometri</a:t>
            </a:r>
            <a:r>
              <a:rPr lang="en-US" sz="1600" dirty="0"/>
              <a:t> </a:t>
            </a:r>
            <a:r>
              <a:rPr lang="en-US" sz="1600" dirty="0" err="1"/>
              <a:t>melalui</a:t>
            </a:r>
            <a:r>
              <a:rPr lang="en-US" sz="1600" dirty="0"/>
              <a:t> masker yang </a:t>
            </a:r>
            <a:r>
              <a:rPr lang="en-US" sz="1600" dirty="0" err="1"/>
              <a:t>telah</a:t>
            </a:r>
            <a:r>
              <a:rPr lang="en-US" sz="1600" dirty="0"/>
              <a:t> </a:t>
            </a:r>
            <a:r>
              <a:rPr lang="en-US" sz="1600" dirty="0" err="1"/>
              <a:t>terhubung</a:t>
            </a:r>
            <a:r>
              <a:rPr lang="en-US" sz="1600" dirty="0"/>
              <a:t> </a:t>
            </a:r>
            <a:r>
              <a:rPr lang="en-US" sz="1600" dirty="0" err="1"/>
              <a:t>dengan</a:t>
            </a:r>
            <a:r>
              <a:rPr lang="en-US" sz="1600" dirty="0"/>
              <a:t> </a:t>
            </a:r>
            <a:r>
              <a:rPr lang="en-US" sz="1600" dirty="0" err="1"/>
              <a:t>alat</a:t>
            </a:r>
            <a:r>
              <a:rPr lang="en-US" sz="1600" dirty="0"/>
              <a:t> </a:t>
            </a:r>
            <a:r>
              <a:rPr lang="en-US" sz="1600" dirty="0" err="1"/>
              <a:t>ke</a:t>
            </a:r>
            <a:r>
              <a:rPr lang="en-US" sz="1600" dirty="0"/>
              <a:t> </a:t>
            </a:r>
            <a:r>
              <a:rPr lang="en-US" sz="1600" dirty="0" err="1"/>
              <a:t>kavum</a:t>
            </a:r>
            <a:r>
              <a:rPr lang="en-US" sz="1600" dirty="0"/>
              <a:t> nasi yang </a:t>
            </a:r>
            <a:r>
              <a:rPr lang="en-US" sz="1600" dirty="0" err="1"/>
              <a:t>akan</a:t>
            </a:r>
            <a:r>
              <a:rPr lang="en-US" sz="1600" dirty="0"/>
              <a:t> </a:t>
            </a:r>
            <a:r>
              <a:rPr lang="en-US" sz="1600" dirty="0" err="1"/>
              <a:t>diperiksa</a:t>
            </a:r>
            <a:r>
              <a:rPr lang="en-US" sz="1600" dirty="0"/>
              <a:t>.</a:t>
            </a:r>
          </a:p>
          <a:p>
            <a:pPr marL="342900" lvl="0" indent="-342900" algn="just" rtl="0">
              <a:spcBef>
                <a:spcPts val="0"/>
              </a:spcBef>
              <a:spcAft>
                <a:spcPts val="0"/>
              </a:spcAft>
              <a:buAutoNum type="arabicPeriod"/>
            </a:pPr>
            <a:r>
              <a:rPr lang="en-US" sz="1600" dirty="0">
                <a:solidFill>
                  <a:schemeClr val="dk1"/>
                </a:solidFill>
              </a:rPr>
              <a:t>Ujung </a:t>
            </a:r>
            <a:r>
              <a:rPr lang="en-US" sz="1600" dirty="0" err="1">
                <a:solidFill>
                  <a:schemeClr val="dk1"/>
                </a:solidFill>
              </a:rPr>
              <a:t>kateter</a:t>
            </a:r>
            <a:r>
              <a:rPr lang="en-US" sz="1600" dirty="0">
                <a:solidFill>
                  <a:schemeClr val="dk1"/>
                </a:solidFill>
              </a:rPr>
              <a:t> / </a:t>
            </a:r>
            <a:r>
              <a:rPr lang="en-US" sz="1600" dirty="0" err="1">
                <a:solidFill>
                  <a:schemeClr val="dk1"/>
                </a:solidFill>
              </a:rPr>
              <a:t>selang</a:t>
            </a:r>
            <a:r>
              <a:rPr lang="en-US" sz="1600" dirty="0">
                <a:solidFill>
                  <a:schemeClr val="dk1"/>
                </a:solidFill>
              </a:rPr>
              <a:t> yang </a:t>
            </a:r>
            <a:r>
              <a:rPr lang="en-US" sz="1600" dirty="0" err="1">
                <a:solidFill>
                  <a:schemeClr val="dk1"/>
                </a:solidFill>
              </a:rPr>
              <a:t>terhubung</a:t>
            </a:r>
            <a:r>
              <a:rPr lang="en-US" sz="1600" dirty="0">
                <a:solidFill>
                  <a:schemeClr val="dk1"/>
                </a:solidFill>
              </a:rPr>
              <a:t> pada </a:t>
            </a:r>
            <a:r>
              <a:rPr lang="en-US" sz="1600" dirty="0" err="1">
                <a:solidFill>
                  <a:schemeClr val="dk1"/>
                </a:solidFill>
              </a:rPr>
              <a:t>sungkup</a:t>
            </a:r>
            <a:r>
              <a:rPr lang="en-US" sz="1600" dirty="0">
                <a:solidFill>
                  <a:schemeClr val="dk1"/>
                </a:solidFill>
              </a:rPr>
              <a:t> </a:t>
            </a:r>
            <a:r>
              <a:rPr lang="en-US" sz="1600" dirty="0" err="1">
                <a:solidFill>
                  <a:schemeClr val="dk1"/>
                </a:solidFill>
              </a:rPr>
              <a:t>dimasukkan</a:t>
            </a:r>
            <a:r>
              <a:rPr lang="en-US" sz="1600" dirty="0">
                <a:solidFill>
                  <a:schemeClr val="dk1"/>
                </a:solidFill>
              </a:rPr>
              <a:t> </a:t>
            </a:r>
            <a:r>
              <a:rPr lang="en-US" sz="1600" dirty="0" err="1">
                <a:solidFill>
                  <a:schemeClr val="dk1"/>
                </a:solidFill>
              </a:rPr>
              <a:t>sedikit</a:t>
            </a:r>
            <a:r>
              <a:rPr lang="en-US" sz="1600" dirty="0">
                <a:solidFill>
                  <a:schemeClr val="dk1"/>
                </a:solidFill>
              </a:rPr>
              <a:t> </a:t>
            </a:r>
            <a:r>
              <a:rPr lang="en-US" sz="1600" dirty="0" err="1">
                <a:solidFill>
                  <a:schemeClr val="dk1"/>
                </a:solidFill>
              </a:rPr>
              <a:t>melalui</a:t>
            </a:r>
            <a:r>
              <a:rPr lang="en-US" sz="1600" dirty="0">
                <a:solidFill>
                  <a:schemeClr val="dk1"/>
                </a:solidFill>
              </a:rPr>
              <a:t> nares anterior di </a:t>
            </a:r>
            <a:r>
              <a:rPr lang="en-US" sz="1600" dirty="0" err="1">
                <a:solidFill>
                  <a:schemeClr val="dk1"/>
                </a:solidFill>
              </a:rPr>
              <a:t>kavum</a:t>
            </a:r>
            <a:r>
              <a:rPr lang="en-US" sz="1600" dirty="0">
                <a:solidFill>
                  <a:schemeClr val="dk1"/>
                </a:solidFill>
              </a:rPr>
              <a:t> nasi yang </a:t>
            </a:r>
            <a:r>
              <a:rPr lang="en-US" sz="1600" dirty="0" err="1">
                <a:solidFill>
                  <a:schemeClr val="dk1"/>
                </a:solidFill>
              </a:rPr>
              <a:t>akan</a:t>
            </a:r>
            <a:r>
              <a:rPr lang="en-US" sz="1600" dirty="0">
                <a:solidFill>
                  <a:schemeClr val="dk1"/>
                </a:solidFill>
              </a:rPr>
              <a:t> </a:t>
            </a:r>
            <a:r>
              <a:rPr lang="en-US" sz="1600" dirty="0" err="1">
                <a:solidFill>
                  <a:schemeClr val="dk1"/>
                </a:solidFill>
              </a:rPr>
              <a:t>diperiksa</a:t>
            </a:r>
            <a:r>
              <a:rPr lang="en-US" sz="1600" dirty="0">
                <a:solidFill>
                  <a:schemeClr val="dk1"/>
                </a:solidFill>
              </a:rPr>
              <a:t>, </a:t>
            </a:r>
            <a:r>
              <a:rPr lang="en-US" sz="1600" dirty="0" err="1">
                <a:solidFill>
                  <a:schemeClr val="dk1"/>
                </a:solidFill>
              </a:rPr>
              <a:t>kemudian</a:t>
            </a:r>
            <a:r>
              <a:rPr lang="en-US" sz="1600" dirty="0">
                <a:solidFill>
                  <a:schemeClr val="dk1"/>
                </a:solidFill>
              </a:rPr>
              <a:t> nares anterior </a:t>
            </a:r>
            <a:r>
              <a:rPr lang="en-US" sz="1600" dirty="0" err="1">
                <a:solidFill>
                  <a:schemeClr val="dk1"/>
                </a:solidFill>
              </a:rPr>
              <a:t>ditutup</a:t>
            </a:r>
            <a:r>
              <a:rPr lang="en-US" sz="1600" dirty="0">
                <a:solidFill>
                  <a:schemeClr val="dk1"/>
                </a:solidFill>
              </a:rPr>
              <a:t> </a:t>
            </a:r>
            <a:r>
              <a:rPr lang="en-US" sz="1600" dirty="0" err="1">
                <a:solidFill>
                  <a:schemeClr val="dk1"/>
                </a:solidFill>
              </a:rPr>
              <a:t>erat</a:t>
            </a:r>
            <a:r>
              <a:rPr lang="en-US" sz="1600" dirty="0">
                <a:solidFill>
                  <a:schemeClr val="dk1"/>
                </a:solidFill>
              </a:rPr>
              <a:t> </a:t>
            </a:r>
            <a:r>
              <a:rPr lang="en-US" sz="1600" dirty="0" err="1">
                <a:solidFill>
                  <a:schemeClr val="dk1"/>
                </a:solidFill>
              </a:rPr>
              <a:t>dengan</a:t>
            </a:r>
            <a:r>
              <a:rPr lang="en-US" sz="1600" dirty="0">
                <a:solidFill>
                  <a:schemeClr val="dk1"/>
                </a:solidFill>
              </a:rPr>
              <a:t> </a:t>
            </a:r>
            <a:r>
              <a:rPr lang="en-US" sz="1600" dirty="0" err="1">
                <a:solidFill>
                  <a:schemeClr val="dk1"/>
                </a:solidFill>
              </a:rPr>
              <a:t>perekat</a:t>
            </a:r>
            <a:r>
              <a:rPr lang="en-US" sz="1600" dirty="0">
                <a:solidFill>
                  <a:schemeClr val="dk1"/>
                </a:solidFill>
              </a:rPr>
              <a:t>.</a:t>
            </a:r>
          </a:p>
          <a:p>
            <a:pPr marL="342900" lvl="0" indent="-342900" algn="just" rtl="0">
              <a:spcBef>
                <a:spcPts val="0"/>
              </a:spcBef>
              <a:spcAft>
                <a:spcPts val="0"/>
              </a:spcAft>
              <a:buAutoNum type="arabicPeriod"/>
            </a:pPr>
            <a:r>
              <a:rPr lang="en-US" sz="1600" dirty="0" err="1">
                <a:solidFill>
                  <a:schemeClr val="dk1"/>
                </a:solidFill>
              </a:rPr>
              <a:t>Dilakukan</a:t>
            </a:r>
            <a:r>
              <a:rPr lang="en-US" sz="1600" dirty="0">
                <a:solidFill>
                  <a:schemeClr val="dk1"/>
                </a:solidFill>
              </a:rPr>
              <a:t> </a:t>
            </a:r>
            <a:r>
              <a:rPr lang="en-US" sz="1600" dirty="0" err="1">
                <a:solidFill>
                  <a:schemeClr val="dk1"/>
                </a:solidFill>
              </a:rPr>
              <a:t>pengukuran</a:t>
            </a:r>
            <a:r>
              <a:rPr lang="en-US" sz="1600" dirty="0">
                <a:solidFill>
                  <a:schemeClr val="dk1"/>
                </a:solidFill>
              </a:rPr>
              <a:t> </a:t>
            </a:r>
            <a:r>
              <a:rPr lang="en-US" sz="1600" dirty="0" err="1">
                <a:solidFill>
                  <a:schemeClr val="dk1"/>
                </a:solidFill>
              </a:rPr>
              <a:t>dengan</a:t>
            </a:r>
            <a:r>
              <a:rPr lang="en-US" sz="1600" dirty="0">
                <a:solidFill>
                  <a:schemeClr val="dk1"/>
                </a:solidFill>
              </a:rPr>
              <a:t> </a:t>
            </a:r>
            <a:r>
              <a:rPr lang="en-US" sz="1600" dirty="0" err="1">
                <a:solidFill>
                  <a:schemeClr val="dk1"/>
                </a:solidFill>
              </a:rPr>
              <a:t>menggunakan</a:t>
            </a:r>
            <a:r>
              <a:rPr lang="en-US" sz="1600" dirty="0">
                <a:solidFill>
                  <a:schemeClr val="dk1"/>
                </a:solidFill>
              </a:rPr>
              <a:t> </a:t>
            </a:r>
            <a:r>
              <a:rPr lang="en-US" sz="1600" dirty="0" err="1">
                <a:solidFill>
                  <a:schemeClr val="dk1"/>
                </a:solidFill>
              </a:rPr>
              <a:t>alat</a:t>
            </a:r>
            <a:r>
              <a:rPr lang="en-US" sz="1600" dirty="0">
                <a:solidFill>
                  <a:schemeClr val="dk1"/>
                </a:solidFill>
              </a:rPr>
              <a:t> </a:t>
            </a:r>
            <a:r>
              <a:rPr lang="en-US" sz="1600" dirty="0" err="1">
                <a:solidFill>
                  <a:schemeClr val="dk1"/>
                </a:solidFill>
              </a:rPr>
              <a:t>rinomanometri</a:t>
            </a:r>
            <a:r>
              <a:rPr lang="en-US" sz="1600" dirty="0">
                <a:solidFill>
                  <a:schemeClr val="dk1"/>
                </a:solidFill>
              </a:rPr>
              <a:t>, </a:t>
            </a:r>
            <a:r>
              <a:rPr lang="en-US" sz="1600" dirty="0" err="1">
                <a:solidFill>
                  <a:schemeClr val="dk1"/>
                </a:solidFill>
              </a:rPr>
              <a:t>metode</a:t>
            </a:r>
            <a:r>
              <a:rPr lang="en-US" sz="1600" dirty="0">
                <a:solidFill>
                  <a:schemeClr val="dk1"/>
                </a:solidFill>
              </a:rPr>
              <a:t> </a:t>
            </a:r>
            <a:r>
              <a:rPr lang="en-US" sz="1600" dirty="0" err="1">
                <a:solidFill>
                  <a:schemeClr val="dk1"/>
                </a:solidFill>
              </a:rPr>
              <a:t>rinomanometri</a:t>
            </a:r>
            <a:r>
              <a:rPr lang="en-US" sz="1600" dirty="0">
                <a:solidFill>
                  <a:schemeClr val="dk1"/>
                </a:solidFill>
              </a:rPr>
              <a:t> </a:t>
            </a:r>
            <a:r>
              <a:rPr lang="en-US" sz="1600" dirty="0" err="1">
                <a:solidFill>
                  <a:schemeClr val="dk1"/>
                </a:solidFill>
              </a:rPr>
              <a:t>aktif</a:t>
            </a:r>
            <a:r>
              <a:rPr lang="en-US" sz="1600" dirty="0">
                <a:solidFill>
                  <a:schemeClr val="dk1"/>
                </a:solidFill>
              </a:rPr>
              <a:t> anterior. </a:t>
            </a:r>
            <a:r>
              <a:rPr lang="en-US" sz="1600" dirty="0" err="1">
                <a:solidFill>
                  <a:schemeClr val="dk1"/>
                </a:solidFill>
              </a:rPr>
              <a:t>Pemeriksaan</a:t>
            </a:r>
            <a:r>
              <a:rPr lang="en-US" sz="1600" dirty="0">
                <a:solidFill>
                  <a:schemeClr val="dk1"/>
                </a:solidFill>
              </a:rPr>
              <a:t> </a:t>
            </a:r>
            <a:r>
              <a:rPr lang="en-US" sz="1600" dirty="0" err="1">
                <a:solidFill>
                  <a:schemeClr val="dk1"/>
                </a:solidFill>
              </a:rPr>
              <a:t>ini</a:t>
            </a:r>
            <a:r>
              <a:rPr lang="en-US" sz="1600" dirty="0">
                <a:solidFill>
                  <a:schemeClr val="dk1"/>
                </a:solidFill>
              </a:rPr>
              <a:t> </a:t>
            </a:r>
            <a:r>
              <a:rPr lang="en-US" sz="1600" dirty="0" err="1">
                <a:solidFill>
                  <a:schemeClr val="dk1"/>
                </a:solidFill>
              </a:rPr>
              <a:t>dilakukan</a:t>
            </a:r>
            <a:r>
              <a:rPr lang="en-US" sz="1600" dirty="0">
                <a:solidFill>
                  <a:schemeClr val="dk1"/>
                </a:solidFill>
              </a:rPr>
              <a:t> </a:t>
            </a:r>
            <a:r>
              <a:rPr lang="en-US" sz="1600" dirty="0" err="1">
                <a:solidFill>
                  <a:schemeClr val="dk1"/>
                </a:solidFill>
              </a:rPr>
              <a:t>sebanyak</a:t>
            </a:r>
            <a:r>
              <a:rPr lang="en-US" sz="1600" dirty="0">
                <a:solidFill>
                  <a:schemeClr val="dk1"/>
                </a:solidFill>
              </a:rPr>
              <a:t> 3 kali, </a:t>
            </a:r>
            <a:r>
              <a:rPr lang="en-US" sz="1600" dirty="0" err="1">
                <a:solidFill>
                  <a:schemeClr val="dk1"/>
                </a:solidFill>
              </a:rPr>
              <a:t>yaitu</a:t>
            </a:r>
            <a:r>
              <a:rPr lang="en-US" sz="1600" dirty="0">
                <a:solidFill>
                  <a:schemeClr val="dk1"/>
                </a:solidFill>
              </a:rPr>
              <a:t> 2 kali </a:t>
            </a:r>
            <a:r>
              <a:rPr lang="en-US" sz="1600" dirty="0" err="1">
                <a:solidFill>
                  <a:schemeClr val="dk1"/>
                </a:solidFill>
              </a:rPr>
              <a:t>sebelum</a:t>
            </a:r>
            <a:r>
              <a:rPr lang="en-US" sz="1600" dirty="0">
                <a:solidFill>
                  <a:schemeClr val="dk1"/>
                </a:solidFill>
              </a:rPr>
              <a:t> </a:t>
            </a:r>
            <a:r>
              <a:rPr lang="en-US" sz="1600" dirty="0" err="1">
                <a:solidFill>
                  <a:schemeClr val="dk1"/>
                </a:solidFill>
              </a:rPr>
              <a:t>operasi</a:t>
            </a:r>
            <a:r>
              <a:rPr lang="en-US" sz="1600" dirty="0">
                <a:solidFill>
                  <a:schemeClr val="dk1"/>
                </a:solidFill>
              </a:rPr>
              <a:t> BSEF (</a:t>
            </a:r>
            <a:r>
              <a:rPr lang="en-US" sz="1600" dirty="0" err="1">
                <a:solidFill>
                  <a:schemeClr val="dk1"/>
                </a:solidFill>
              </a:rPr>
              <a:t>sebelum</a:t>
            </a:r>
            <a:r>
              <a:rPr lang="en-US" sz="1600" dirty="0">
                <a:solidFill>
                  <a:schemeClr val="dk1"/>
                </a:solidFill>
              </a:rPr>
              <a:t> dan </a:t>
            </a:r>
            <a:r>
              <a:rPr lang="en-US" sz="1600" dirty="0" err="1">
                <a:solidFill>
                  <a:schemeClr val="dk1"/>
                </a:solidFill>
              </a:rPr>
              <a:t>sesudah</a:t>
            </a:r>
            <a:r>
              <a:rPr lang="en-US" sz="1600" dirty="0">
                <a:solidFill>
                  <a:schemeClr val="dk1"/>
                </a:solidFill>
              </a:rPr>
              <a:t> </a:t>
            </a:r>
            <a:r>
              <a:rPr lang="en-US" sz="1600" dirty="0" err="1">
                <a:solidFill>
                  <a:schemeClr val="dk1"/>
                </a:solidFill>
              </a:rPr>
              <a:t>pemberian</a:t>
            </a:r>
            <a:r>
              <a:rPr lang="en-US" sz="1600" dirty="0">
                <a:solidFill>
                  <a:schemeClr val="dk1"/>
                </a:solidFill>
              </a:rPr>
              <a:t> tampon </a:t>
            </a:r>
            <a:r>
              <a:rPr lang="en-US" sz="1600" dirty="0" err="1">
                <a:solidFill>
                  <a:schemeClr val="dk1"/>
                </a:solidFill>
              </a:rPr>
              <a:t>dekongestan</a:t>
            </a:r>
            <a:r>
              <a:rPr lang="en-US" sz="1600" dirty="0">
                <a:solidFill>
                  <a:schemeClr val="dk1"/>
                </a:solidFill>
              </a:rPr>
              <a:t> </a:t>
            </a:r>
            <a:r>
              <a:rPr lang="en-US" sz="1600" dirty="0" err="1">
                <a:solidFill>
                  <a:schemeClr val="dk1"/>
                </a:solidFill>
              </a:rPr>
              <a:t>topikal</a:t>
            </a:r>
            <a:r>
              <a:rPr lang="en-US" sz="1600" dirty="0">
                <a:solidFill>
                  <a:schemeClr val="dk1"/>
                </a:solidFill>
              </a:rPr>
              <a:t>) dan 1 kali </a:t>
            </a:r>
            <a:r>
              <a:rPr lang="en-US" sz="1600" dirty="0" err="1">
                <a:solidFill>
                  <a:schemeClr val="dk1"/>
                </a:solidFill>
              </a:rPr>
              <a:t>setelah</a:t>
            </a:r>
            <a:r>
              <a:rPr lang="en-US" sz="1600" dirty="0">
                <a:solidFill>
                  <a:schemeClr val="dk1"/>
                </a:solidFill>
              </a:rPr>
              <a:t> 3 </a:t>
            </a:r>
            <a:r>
              <a:rPr lang="en-US" sz="1600" dirty="0" err="1">
                <a:solidFill>
                  <a:schemeClr val="dk1"/>
                </a:solidFill>
              </a:rPr>
              <a:t>minggu</a:t>
            </a:r>
            <a:r>
              <a:rPr lang="en-US" sz="1600" dirty="0">
                <a:solidFill>
                  <a:schemeClr val="dk1"/>
                </a:solidFill>
              </a:rPr>
              <a:t> </a:t>
            </a:r>
            <a:r>
              <a:rPr lang="en-US" sz="1600" dirty="0" err="1">
                <a:solidFill>
                  <a:schemeClr val="dk1"/>
                </a:solidFill>
              </a:rPr>
              <a:t>tindakan</a:t>
            </a:r>
            <a:r>
              <a:rPr lang="en-US" sz="1600" dirty="0">
                <a:solidFill>
                  <a:schemeClr val="dk1"/>
                </a:solidFill>
              </a:rPr>
              <a:t> </a:t>
            </a:r>
            <a:r>
              <a:rPr lang="en-US" sz="1600" dirty="0" err="1">
                <a:solidFill>
                  <a:schemeClr val="dk1"/>
                </a:solidFill>
              </a:rPr>
              <a:t>operasi</a:t>
            </a:r>
            <a:r>
              <a:rPr lang="en-US" sz="1600" dirty="0">
                <a:solidFill>
                  <a:schemeClr val="dk1"/>
                </a:solidFill>
              </a:rPr>
              <a:t> BSEF </a:t>
            </a:r>
            <a:r>
              <a:rPr lang="en-US" sz="1600" dirty="0" err="1">
                <a:solidFill>
                  <a:schemeClr val="dk1"/>
                </a:solidFill>
              </a:rPr>
              <a:t>dengan</a:t>
            </a:r>
            <a:r>
              <a:rPr lang="en-US" sz="1600" dirty="0">
                <a:solidFill>
                  <a:schemeClr val="dk1"/>
                </a:solidFill>
              </a:rPr>
              <a:t> </a:t>
            </a:r>
            <a:r>
              <a:rPr lang="en-US" sz="1600" dirty="0" err="1">
                <a:solidFill>
                  <a:schemeClr val="dk1"/>
                </a:solidFill>
              </a:rPr>
              <a:t>prosedur</a:t>
            </a:r>
            <a:r>
              <a:rPr lang="en-US" sz="1600" dirty="0">
                <a:solidFill>
                  <a:schemeClr val="dk1"/>
                </a:solidFill>
              </a:rPr>
              <a:t> yang </a:t>
            </a:r>
            <a:r>
              <a:rPr lang="en-US" sz="1600" dirty="0" err="1">
                <a:solidFill>
                  <a:schemeClr val="dk1"/>
                </a:solidFill>
              </a:rPr>
              <a:t>sama</a:t>
            </a:r>
            <a:r>
              <a:rPr lang="en-US" sz="1600" dirty="0">
                <a:solidFill>
                  <a:schemeClr val="dk1"/>
                </a:solidFill>
              </a:rPr>
              <a:t>.</a:t>
            </a:r>
            <a:endParaRPr sz="1600" dirty="0">
              <a:solidFill>
                <a:schemeClr val="dk1"/>
              </a:solidFill>
            </a:endParaRPr>
          </a:p>
          <a:p>
            <a:pPr marL="179999" lvl="0" indent="0" algn="l" rtl="0">
              <a:spcBef>
                <a:spcPts val="0"/>
              </a:spcBef>
              <a:spcAft>
                <a:spcPts val="0"/>
              </a:spcAft>
              <a:buNone/>
            </a:pPr>
            <a:endParaRPr dirty="0"/>
          </a:p>
        </p:txBody>
      </p:sp>
    </p:spTree>
    <p:extLst>
      <p:ext uri="{BB962C8B-B14F-4D97-AF65-F5344CB8AC3E}">
        <p14:creationId xmlns:p14="http://schemas.microsoft.com/office/powerpoint/2010/main" val="29008136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Google Shape;575;p65"/>
          <p:cNvSpPr>
            <a:spLocks noGrp="1"/>
          </p:cNvSpPr>
          <p:nvPr>
            <p:ph type="chart" idx="2"/>
          </p:nvPr>
        </p:nvSpPr>
        <p:spPr>
          <a:xfrm>
            <a:off x="714375" y="1454331"/>
            <a:ext cx="7764600" cy="30831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sp>
        <p:nvSpPr>
          <p:cNvPr id="576" name="Google Shape;576;p65"/>
          <p:cNvSpPr txBox="1">
            <a:spLocks noGrp="1"/>
          </p:cNvSpPr>
          <p:nvPr>
            <p:ph type="title"/>
          </p:nvPr>
        </p:nvSpPr>
        <p:spPr>
          <a:xfrm>
            <a:off x="159067" y="19912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Definisi Operasional</a:t>
            </a:r>
            <a:endParaRPr/>
          </a:p>
        </p:txBody>
      </p:sp>
      <p:pic>
        <p:nvPicPr>
          <p:cNvPr id="577" name="Google Shape;577;p65"/>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sp>
        <p:nvSpPr>
          <p:cNvPr id="578" name="Google Shape;578;p65"/>
          <p:cNvSpPr/>
          <p:nvPr/>
        </p:nvSpPr>
        <p:spPr>
          <a:xfrm>
            <a:off x="159075" y="657226"/>
            <a:ext cx="3130800" cy="83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579" name="Google Shape;579;p65"/>
          <p:cNvGraphicFramePr/>
          <p:nvPr>
            <p:extLst>
              <p:ext uri="{D42A27DB-BD31-4B8C-83A1-F6EECF244321}">
                <p14:modId xmlns:p14="http://schemas.microsoft.com/office/powerpoint/2010/main" val="355897819"/>
              </p:ext>
            </p:extLst>
          </p:nvPr>
        </p:nvGraphicFramePr>
        <p:xfrm>
          <a:off x="159067" y="1180108"/>
          <a:ext cx="8664600" cy="3202963"/>
        </p:xfrm>
        <a:graphic>
          <a:graphicData uri="http://schemas.openxmlformats.org/drawingml/2006/table">
            <a:tbl>
              <a:tblPr>
                <a:noFill/>
                <a:tableStyleId>{7F2F7102-EA4E-4E65-8AB5-6DEFD0E63635}</a:tableStyleId>
              </a:tblPr>
              <a:tblGrid>
                <a:gridCol w="458250">
                  <a:extLst>
                    <a:ext uri="{9D8B030D-6E8A-4147-A177-3AD203B41FA5}">
                      <a16:colId xmlns:a16="http://schemas.microsoft.com/office/drawing/2014/main" val="20000"/>
                    </a:ext>
                  </a:extLst>
                </a:gridCol>
                <a:gridCol w="1764250">
                  <a:extLst>
                    <a:ext uri="{9D8B030D-6E8A-4147-A177-3AD203B41FA5}">
                      <a16:colId xmlns:a16="http://schemas.microsoft.com/office/drawing/2014/main" val="20001"/>
                    </a:ext>
                  </a:extLst>
                </a:gridCol>
                <a:gridCol w="6442100">
                  <a:extLst>
                    <a:ext uri="{9D8B030D-6E8A-4147-A177-3AD203B41FA5}">
                      <a16:colId xmlns:a16="http://schemas.microsoft.com/office/drawing/2014/main" val="20002"/>
                    </a:ext>
                  </a:extLst>
                </a:gridCol>
              </a:tblGrid>
              <a:tr h="1983227">
                <a:tc>
                  <a:txBody>
                    <a:bodyPr/>
                    <a:lstStyle/>
                    <a:p>
                      <a:pPr marL="0" lvl="0" indent="0" algn="l" rtl="0">
                        <a:spcBef>
                          <a:spcPts val="0"/>
                        </a:spcBef>
                        <a:spcAft>
                          <a:spcPts val="0"/>
                        </a:spcAft>
                        <a:buNone/>
                      </a:pPr>
                      <a:r>
                        <a:rPr lang="id"/>
                        <a:t>1.</a:t>
                      </a:r>
                      <a:endParaRPr/>
                    </a:p>
                  </a:txBody>
                  <a:tcPr marL="91425" marR="91425" marT="91425" marB="91425"/>
                </a:tc>
                <a:tc>
                  <a:txBody>
                    <a:bodyPr/>
                    <a:lstStyle/>
                    <a:p>
                      <a:pPr marL="0" lvl="0" indent="0" algn="l" rtl="0">
                        <a:spcBef>
                          <a:spcPts val="0"/>
                        </a:spcBef>
                        <a:spcAft>
                          <a:spcPts val="0"/>
                        </a:spcAft>
                        <a:buClr>
                          <a:schemeClr val="dk1"/>
                        </a:buClr>
                        <a:buSzPts val="1100"/>
                        <a:buFont typeface="Arial"/>
                        <a:buNone/>
                      </a:pPr>
                      <a:r>
                        <a:rPr lang="id" dirty="0">
                          <a:solidFill>
                            <a:schemeClr val="dk1"/>
                          </a:solidFill>
                        </a:rPr>
                        <a:t>Rinosinusitis kronis</a:t>
                      </a:r>
                      <a:endParaRPr dirty="0">
                        <a:solidFill>
                          <a:schemeClr val="dk1"/>
                        </a:solidFill>
                      </a:endParaRPr>
                    </a:p>
                    <a:p>
                      <a:pPr marL="0" lvl="0" indent="0" algn="l" rtl="0">
                        <a:spcBef>
                          <a:spcPts val="0"/>
                        </a:spcBef>
                        <a:spcAft>
                          <a:spcPts val="0"/>
                        </a:spcAft>
                        <a:buClr>
                          <a:schemeClr val="dk1"/>
                        </a:buClr>
                        <a:buSzPts val="1100"/>
                        <a:buFont typeface="Arial"/>
                        <a:buNone/>
                      </a:pPr>
                      <a:r>
                        <a:rPr lang="id" dirty="0">
                          <a:solidFill>
                            <a:schemeClr val="dk1"/>
                          </a:solidFill>
                        </a:rPr>
                        <a:t>primer </a:t>
                      </a:r>
                      <a:endParaRPr dirty="0"/>
                    </a:p>
                  </a:txBody>
                  <a:tcPr marL="91425" marR="91425" marT="91425" marB="91425"/>
                </a:tc>
                <a:tc>
                  <a:txBody>
                    <a:bodyPr/>
                    <a:lstStyle/>
                    <a:p>
                      <a:pPr marL="0" lvl="0" indent="0" algn="just" rtl="0">
                        <a:spcBef>
                          <a:spcPts val="0"/>
                        </a:spcBef>
                        <a:spcAft>
                          <a:spcPts val="0"/>
                        </a:spcAft>
                        <a:buNone/>
                      </a:pPr>
                      <a:r>
                        <a:rPr lang="id" dirty="0"/>
                        <a:t>Peradangan hidung dan sinus paranasalis lebih dari kurun waktu 12 minggu (3 bulan)</a:t>
                      </a:r>
                      <a:r>
                        <a:rPr lang="en-US" dirty="0"/>
                        <a:t> </a:t>
                      </a:r>
                      <a:r>
                        <a:rPr lang="id" dirty="0"/>
                        <a:t>dengan</a:t>
                      </a:r>
                      <a:r>
                        <a:rPr lang="en-US" dirty="0"/>
                        <a:t> </a:t>
                      </a:r>
                      <a:r>
                        <a:rPr lang="id" dirty="0"/>
                        <a:t>karakteristik dua atau lebih gejala berupa hidung tersumbat/obstruksi/kongesti atau adanya sekret hidung (anterior/posterior nasal drips) dengan atau tanpa : 1) Nyeri wajah/ facial pain/ tekanan daerah sinus, dan 2) Berkurang atau hilangnya penciuman, dan atau perubahan tomografi computer (CT scan sinus paranasalis) didapatkan adanya gambaran penebalan mukosa dengan densitas isodens,  perselubungan atau fluid level, obstruksi ostium sinus serta perubahan mukosa pada daerah kompleks ostiomeatal dan atau sinus</a:t>
                      </a:r>
                      <a:r>
                        <a:rPr lang="en-US" dirty="0"/>
                        <a:t>.</a:t>
                      </a:r>
                      <a:endParaRPr dirty="0"/>
                    </a:p>
                  </a:txBody>
                  <a:tcPr marL="91425" marR="91425" marT="91425" marB="91425"/>
                </a:tc>
                <a:extLst>
                  <a:ext uri="{0D108BD9-81ED-4DB2-BD59-A6C34878D82A}">
                    <a16:rowId xmlns:a16="http://schemas.microsoft.com/office/drawing/2014/main" val="10000"/>
                  </a:ext>
                </a:extLst>
              </a:tr>
              <a:tr h="1099873">
                <a:tc>
                  <a:txBody>
                    <a:bodyPr/>
                    <a:lstStyle/>
                    <a:p>
                      <a:pPr marL="0" lvl="0" indent="0" algn="l" rtl="0">
                        <a:spcBef>
                          <a:spcPts val="0"/>
                        </a:spcBef>
                        <a:spcAft>
                          <a:spcPts val="0"/>
                        </a:spcAft>
                        <a:buNone/>
                      </a:pPr>
                      <a:r>
                        <a:rPr lang="id"/>
                        <a:t>2.</a:t>
                      </a:r>
                      <a:endParaRPr/>
                    </a:p>
                  </a:txBody>
                  <a:tcPr marL="91425" marR="91425" marT="91425" marB="91425">
                    <a:solidFill>
                      <a:srgbClr val="D9EAD3"/>
                    </a:solidFill>
                  </a:tcPr>
                </a:tc>
                <a:tc>
                  <a:txBody>
                    <a:bodyPr/>
                    <a:lstStyle/>
                    <a:p>
                      <a:pPr marL="0" lvl="0" indent="0" algn="l" rtl="0">
                        <a:spcBef>
                          <a:spcPts val="0"/>
                        </a:spcBef>
                        <a:spcAft>
                          <a:spcPts val="0"/>
                        </a:spcAft>
                        <a:buClr>
                          <a:schemeClr val="dk1"/>
                        </a:buClr>
                        <a:buSzPts val="1100"/>
                        <a:buFont typeface="Arial"/>
                        <a:buNone/>
                      </a:pPr>
                      <a:r>
                        <a:rPr lang="id">
                          <a:solidFill>
                            <a:schemeClr val="dk1"/>
                          </a:solidFill>
                        </a:rPr>
                        <a:t>Rinomanometri</a:t>
                      </a:r>
                      <a:endParaRPr/>
                    </a:p>
                  </a:txBody>
                  <a:tcPr marL="91425" marR="91425" marT="91425" marB="91425">
                    <a:solidFill>
                      <a:srgbClr val="D9EAD3"/>
                    </a:solidFill>
                  </a:tcPr>
                </a:tc>
                <a:tc>
                  <a:txBody>
                    <a:bodyPr/>
                    <a:lstStyle/>
                    <a:p>
                      <a:pPr marL="0" lvl="0" indent="0" algn="just" rtl="0">
                        <a:spcBef>
                          <a:spcPts val="0"/>
                        </a:spcBef>
                        <a:spcAft>
                          <a:spcPts val="0"/>
                        </a:spcAft>
                        <a:buNone/>
                      </a:pPr>
                      <a:r>
                        <a:rPr lang="id" dirty="0"/>
                        <a:t>Alat untuk menilai dan mengukur hambatan dan aliran udara nasal dengan kuantitatif pada aliran dan tekanan udara nasal pada proses inspirasi dan ekspirasi, </a:t>
                      </a:r>
                      <a:r>
                        <a:rPr lang="en-US" dirty="0" err="1"/>
                        <a:t>menggunakan</a:t>
                      </a:r>
                      <a:r>
                        <a:rPr lang="en-US" dirty="0"/>
                        <a:t> software </a:t>
                      </a:r>
                      <a:r>
                        <a:rPr lang="en-US" dirty="0" err="1"/>
                        <a:t>edm</a:t>
                      </a:r>
                      <a:r>
                        <a:rPr lang="en-US" dirty="0"/>
                        <a:t> classic dan </a:t>
                      </a:r>
                      <a:r>
                        <a:rPr lang="en-US" dirty="0" err="1"/>
                        <a:t>dilakukan</a:t>
                      </a:r>
                      <a:r>
                        <a:rPr lang="en-US" dirty="0"/>
                        <a:t> </a:t>
                      </a:r>
                      <a:r>
                        <a:rPr lang="en-US" dirty="0" err="1"/>
                        <a:t>kalibrasi</a:t>
                      </a:r>
                      <a:r>
                        <a:rPr lang="en-US" dirty="0"/>
                        <a:t> </a:t>
                      </a:r>
                      <a:r>
                        <a:rPr lang="en-US" dirty="0" err="1"/>
                        <a:t>setiap</a:t>
                      </a:r>
                      <a:r>
                        <a:rPr lang="en-US" dirty="0"/>
                        <a:t> </a:t>
                      </a:r>
                      <a:r>
                        <a:rPr lang="en-US" dirty="0" err="1"/>
                        <a:t>akan</a:t>
                      </a:r>
                      <a:r>
                        <a:rPr lang="en-US" dirty="0"/>
                        <a:t> </a:t>
                      </a:r>
                      <a:r>
                        <a:rPr lang="en-US" dirty="0" err="1"/>
                        <a:t>dilakukan</a:t>
                      </a:r>
                      <a:r>
                        <a:rPr lang="en-US" dirty="0"/>
                        <a:t> </a:t>
                      </a:r>
                      <a:r>
                        <a:rPr lang="en-US" dirty="0" err="1"/>
                        <a:t>pemeriksaan</a:t>
                      </a:r>
                      <a:r>
                        <a:rPr lang="en-US" dirty="0"/>
                        <a:t>.</a:t>
                      </a:r>
                      <a:endParaRPr dirty="0"/>
                    </a:p>
                  </a:txBody>
                  <a:tcPr marL="91425" marR="91425" marT="91425" marB="91425">
                    <a:solidFill>
                      <a:srgbClr val="D9EAD3"/>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pic>
        <p:nvPicPr>
          <p:cNvPr id="585" name="Google Shape;585;p66"/>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sp>
        <p:nvSpPr>
          <p:cNvPr id="586" name="Google Shape;586;p66"/>
          <p:cNvSpPr txBox="1">
            <a:spLocks noGrp="1"/>
          </p:cNvSpPr>
          <p:nvPr>
            <p:ph type="title"/>
          </p:nvPr>
        </p:nvSpPr>
        <p:spPr>
          <a:xfrm>
            <a:off x="159067" y="19912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Definisi Operasional</a:t>
            </a:r>
            <a:endParaRPr/>
          </a:p>
        </p:txBody>
      </p:sp>
      <p:sp>
        <p:nvSpPr>
          <p:cNvPr id="587" name="Google Shape;587;p66"/>
          <p:cNvSpPr/>
          <p:nvPr/>
        </p:nvSpPr>
        <p:spPr>
          <a:xfrm>
            <a:off x="159075" y="657226"/>
            <a:ext cx="3130800" cy="83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588" name="Google Shape;588;p66"/>
          <p:cNvGraphicFramePr/>
          <p:nvPr>
            <p:extLst>
              <p:ext uri="{D42A27DB-BD31-4B8C-83A1-F6EECF244321}">
                <p14:modId xmlns:p14="http://schemas.microsoft.com/office/powerpoint/2010/main" val="1703287965"/>
              </p:ext>
            </p:extLst>
          </p:nvPr>
        </p:nvGraphicFramePr>
        <p:xfrm>
          <a:off x="293542" y="1189757"/>
          <a:ext cx="8377275" cy="3108880"/>
        </p:xfrm>
        <a:graphic>
          <a:graphicData uri="http://schemas.openxmlformats.org/drawingml/2006/table">
            <a:tbl>
              <a:tblPr>
                <a:noFill/>
                <a:tableStyleId>{7F2F7102-EA4E-4E65-8AB5-6DEFD0E63635}</a:tableStyleId>
              </a:tblPr>
              <a:tblGrid>
                <a:gridCol w="463875">
                  <a:extLst>
                    <a:ext uri="{9D8B030D-6E8A-4147-A177-3AD203B41FA5}">
                      <a16:colId xmlns:a16="http://schemas.microsoft.com/office/drawing/2014/main" val="20000"/>
                    </a:ext>
                  </a:extLst>
                </a:gridCol>
                <a:gridCol w="1984850">
                  <a:extLst>
                    <a:ext uri="{9D8B030D-6E8A-4147-A177-3AD203B41FA5}">
                      <a16:colId xmlns:a16="http://schemas.microsoft.com/office/drawing/2014/main" val="20001"/>
                    </a:ext>
                  </a:extLst>
                </a:gridCol>
                <a:gridCol w="5928550">
                  <a:extLst>
                    <a:ext uri="{9D8B030D-6E8A-4147-A177-3AD203B41FA5}">
                      <a16:colId xmlns:a16="http://schemas.microsoft.com/office/drawing/2014/main" val="20002"/>
                    </a:ext>
                  </a:extLst>
                </a:gridCol>
              </a:tblGrid>
              <a:tr h="609575">
                <a:tc>
                  <a:txBody>
                    <a:bodyPr/>
                    <a:lstStyle/>
                    <a:p>
                      <a:pPr marL="0" lvl="0" indent="0" algn="l" rtl="0">
                        <a:spcBef>
                          <a:spcPts val="0"/>
                        </a:spcBef>
                        <a:spcAft>
                          <a:spcPts val="0"/>
                        </a:spcAft>
                        <a:buNone/>
                      </a:pPr>
                      <a:r>
                        <a:rPr lang="id" dirty="0"/>
                        <a:t>3.</a:t>
                      </a:r>
                      <a:endParaRPr dirty="0"/>
                    </a:p>
                  </a:txBody>
                  <a:tcPr marL="91425" marR="91425" marT="91425" marB="91425"/>
                </a:tc>
                <a:tc>
                  <a:txBody>
                    <a:bodyPr/>
                    <a:lstStyle/>
                    <a:p>
                      <a:pPr marL="0" lvl="0" indent="0" algn="l" rtl="0">
                        <a:spcBef>
                          <a:spcPts val="0"/>
                        </a:spcBef>
                        <a:spcAft>
                          <a:spcPts val="0"/>
                        </a:spcAft>
                        <a:buClr>
                          <a:schemeClr val="dk1"/>
                        </a:buClr>
                        <a:buSzPts val="1100"/>
                        <a:buFont typeface="Arial"/>
                        <a:buNone/>
                      </a:pPr>
                      <a:r>
                        <a:rPr lang="id">
                          <a:solidFill>
                            <a:schemeClr val="dk1"/>
                          </a:solidFill>
                        </a:rPr>
                        <a:t>Rinomanometri aktif anterior (RAA)</a:t>
                      </a:r>
                      <a:endParaRPr/>
                    </a:p>
                  </a:txBody>
                  <a:tcPr marL="91425" marR="91425" marT="91425" marB="91425"/>
                </a:tc>
                <a:tc>
                  <a:txBody>
                    <a:bodyPr/>
                    <a:lstStyle/>
                    <a:p>
                      <a:pPr marL="0" lvl="0" indent="0" algn="just" rtl="0">
                        <a:spcBef>
                          <a:spcPts val="0"/>
                        </a:spcBef>
                        <a:spcAft>
                          <a:spcPts val="0"/>
                        </a:spcAft>
                        <a:buNone/>
                      </a:pPr>
                      <a:r>
                        <a:rPr lang="id" dirty="0"/>
                        <a:t>Pemeriksaan rinomanometri yang dilakukan melalui nares anterior selama berbagai fase pernafasan.</a:t>
                      </a:r>
                      <a:endParaRPr dirty="0"/>
                    </a:p>
                  </a:txBody>
                  <a:tcPr marL="91425" marR="91425" marT="91425" marB="91425"/>
                </a:tc>
                <a:extLst>
                  <a:ext uri="{0D108BD9-81ED-4DB2-BD59-A6C34878D82A}">
                    <a16:rowId xmlns:a16="http://schemas.microsoft.com/office/drawing/2014/main" val="10000"/>
                  </a:ext>
                </a:extLst>
              </a:tr>
              <a:tr h="1676375">
                <a:tc>
                  <a:txBody>
                    <a:bodyPr/>
                    <a:lstStyle/>
                    <a:p>
                      <a:pPr marL="0" lvl="0" indent="0" algn="l" rtl="0">
                        <a:spcBef>
                          <a:spcPts val="0"/>
                        </a:spcBef>
                        <a:spcAft>
                          <a:spcPts val="0"/>
                        </a:spcAft>
                        <a:buNone/>
                      </a:pPr>
                      <a:r>
                        <a:rPr lang="id" dirty="0"/>
                        <a:t>4.</a:t>
                      </a:r>
                      <a:endParaRPr dirty="0"/>
                    </a:p>
                  </a:txBody>
                  <a:tcPr marL="91425" marR="91425" marT="91425" marB="91425">
                    <a:solidFill>
                      <a:srgbClr val="D9EAD3"/>
                    </a:solidFill>
                  </a:tcPr>
                </a:tc>
                <a:tc>
                  <a:txBody>
                    <a:bodyPr/>
                    <a:lstStyle/>
                    <a:p>
                      <a:pPr marL="0" lvl="0" indent="0" algn="l" rtl="0">
                        <a:spcBef>
                          <a:spcPts val="0"/>
                        </a:spcBef>
                        <a:spcAft>
                          <a:spcPts val="0"/>
                        </a:spcAft>
                        <a:buClr>
                          <a:schemeClr val="dk1"/>
                        </a:buClr>
                        <a:buSzPts val="1100"/>
                        <a:buFont typeface="Arial"/>
                        <a:buNone/>
                      </a:pPr>
                      <a:r>
                        <a:rPr lang="id" dirty="0">
                          <a:solidFill>
                            <a:schemeClr val="dk1"/>
                          </a:solidFill>
                        </a:rPr>
                        <a:t>Resistensi</a:t>
                      </a:r>
                      <a:r>
                        <a:rPr lang="en-US" dirty="0">
                          <a:solidFill>
                            <a:schemeClr val="dk1"/>
                          </a:solidFill>
                        </a:rPr>
                        <a:t> Nasal</a:t>
                      </a:r>
                      <a:endParaRPr dirty="0"/>
                    </a:p>
                  </a:txBody>
                  <a:tcPr marL="91425" marR="91425" marT="91425" marB="91425">
                    <a:solidFill>
                      <a:srgbClr val="D9EAD3"/>
                    </a:solidFill>
                  </a:tcPr>
                </a:tc>
                <a:tc>
                  <a:txBody>
                    <a:bodyPr/>
                    <a:lstStyle/>
                    <a:p>
                      <a:pPr marL="0" lvl="0" indent="0" algn="just" rtl="0">
                        <a:spcBef>
                          <a:spcPts val="0"/>
                        </a:spcBef>
                        <a:spcAft>
                          <a:spcPts val="0"/>
                        </a:spcAft>
                        <a:buNone/>
                      </a:pPr>
                      <a:r>
                        <a:rPr lang="id" dirty="0">
                          <a:solidFill>
                            <a:schemeClr val="dk1"/>
                          </a:solidFill>
                        </a:rPr>
                        <a:t>Hubungan antara tekanan transnasal dan aliran udara nasal yang diperoleh dengan pengukuran rinomanometri</a:t>
                      </a:r>
                      <a:r>
                        <a:rPr lang="id" baseline="0" dirty="0">
                          <a:solidFill>
                            <a:schemeClr val="dk1"/>
                          </a:solidFill>
                        </a:rPr>
                        <a:t> dengan kriteria : </a:t>
                      </a:r>
                      <a:r>
                        <a:rPr lang="id" dirty="0">
                          <a:solidFill>
                            <a:schemeClr val="dk1"/>
                          </a:solidFill>
                        </a:rPr>
                        <a:t>Nilai resistensi pada kavum nasi yang normal berdasarkan ISCR (International Standardization Committee of Rhinomanometry) adalah 0,15 – 0,5 (Pa/cm3/detik) setelah pemberian dekongestan. Bila resistensi melebihi 0,5 Pa/cm3/detik, maka resistensi nasal dikatakan meningkat akibat adanya gangguan / obstruksi pada kavum nasi.</a:t>
                      </a:r>
                      <a:endParaRPr dirty="0"/>
                    </a:p>
                  </a:txBody>
                  <a:tcPr marL="91425" marR="91425" marT="91425" marB="91425">
                    <a:solidFill>
                      <a:srgbClr val="D9EAD3"/>
                    </a:solidFill>
                  </a:tcPr>
                </a:tc>
                <a:extLst>
                  <a:ext uri="{0D108BD9-81ED-4DB2-BD59-A6C34878D82A}">
                    <a16:rowId xmlns:a16="http://schemas.microsoft.com/office/drawing/2014/main" val="10001"/>
                  </a:ext>
                </a:extLst>
              </a:tr>
              <a:tr h="822925">
                <a:tc>
                  <a:txBody>
                    <a:bodyPr/>
                    <a:lstStyle/>
                    <a:p>
                      <a:pPr marL="0" lvl="0" indent="0" algn="l" rtl="0">
                        <a:spcBef>
                          <a:spcPts val="0"/>
                        </a:spcBef>
                        <a:spcAft>
                          <a:spcPts val="0"/>
                        </a:spcAft>
                        <a:buNone/>
                      </a:pPr>
                      <a:r>
                        <a:rPr lang="id"/>
                        <a:t>5.</a:t>
                      </a:r>
                      <a:endParaRPr/>
                    </a:p>
                  </a:txBody>
                  <a:tcPr marL="91425" marR="91425" marT="91425" marB="91425"/>
                </a:tc>
                <a:tc>
                  <a:txBody>
                    <a:bodyPr/>
                    <a:lstStyle/>
                    <a:p>
                      <a:pPr marL="0" lvl="0" indent="0" algn="l" rtl="0">
                        <a:spcBef>
                          <a:spcPts val="0"/>
                        </a:spcBef>
                        <a:spcAft>
                          <a:spcPts val="0"/>
                        </a:spcAft>
                        <a:buClr>
                          <a:schemeClr val="dk1"/>
                        </a:buClr>
                        <a:buSzPts val="1100"/>
                        <a:buFont typeface="Arial"/>
                        <a:buNone/>
                      </a:pPr>
                      <a:r>
                        <a:rPr lang="id" dirty="0">
                          <a:solidFill>
                            <a:schemeClr val="dk1"/>
                          </a:solidFill>
                        </a:rPr>
                        <a:t>Bedah Sinus Endoskopi Fungsional (BSEF)</a:t>
                      </a:r>
                      <a:endParaRPr lang="en-US" dirty="0">
                        <a:solidFill>
                          <a:schemeClr val="dk1"/>
                        </a:solidFill>
                      </a:endParaRPr>
                    </a:p>
                  </a:txBody>
                  <a:tcPr marL="91425" marR="91425" marT="91425" marB="91425"/>
                </a:tc>
                <a:tc>
                  <a:txBody>
                    <a:bodyPr/>
                    <a:lstStyle/>
                    <a:p>
                      <a:pPr marL="0" lvl="0" indent="0" algn="just" rtl="0">
                        <a:spcBef>
                          <a:spcPts val="0"/>
                        </a:spcBef>
                        <a:spcAft>
                          <a:spcPts val="0"/>
                        </a:spcAft>
                        <a:buNone/>
                      </a:pPr>
                      <a:r>
                        <a:rPr lang="id" dirty="0">
                          <a:solidFill>
                            <a:schemeClr val="dk1"/>
                          </a:solidFill>
                        </a:rPr>
                        <a:t>Teknik operasi pada sinus paranasalis dengan menggunakan endoskop yang bertujuan memulihkan “mucociliary clearance” dalam sinus.</a:t>
                      </a:r>
                      <a:endParaRPr lang="en-US" dirty="0">
                        <a:solidFill>
                          <a:schemeClr val="dk1"/>
                        </a:solidFill>
                      </a:endParaRPr>
                    </a:p>
                    <a:p>
                      <a:pPr marL="0" lvl="0" indent="0" algn="just" rtl="0">
                        <a:spcBef>
                          <a:spcPts val="0"/>
                        </a:spcBef>
                        <a:spcAft>
                          <a:spcPts val="0"/>
                        </a:spcAft>
                        <a:buNone/>
                      </a:pPr>
                      <a:endParaRPr lang="en-US" dirty="0">
                        <a:solidFill>
                          <a:schemeClr val="dk1"/>
                        </a:solidFill>
                      </a:endParaRPr>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sp>
        <p:nvSpPr>
          <p:cNvPr id="593" name="Google Shape;593;p67"/>
          <p:cNvSpPr>
            <a:spLocks noGrp="1"/>
          </p:cNvSpPr>
          <p:nvPr>
            <p:ph type="chart" idx="2"/>
          </p:nvPr>
        </p:nvSpPr>
        <p:spPr>
          <a:xfrm>
            <a:off x="714375" y="1454331"/>
            <a:ext cx="7764600" cy="30831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None/>
            </a:pPr>
            <a:endParaRPr/>
          </a:p>
        </p:txBody>
      </p:sp>
      <p:pic>
        <p:nvPicPr>
          <p:cNvPr id="594" name="Google Shape;594;p67"/>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sp>
        <p:nvSpPr>
          <p:cNvPr id="595" name="Google Shape;595;p67"/>
          <p:cNvSpPr txBox="1">
            <a:spLocks noGrp="1"/>
          </p:cNvSpPr>
          <p:nvPr>
            <p:ph type="title"/>
          </p:nvPr>
        </p:nvSpPr>
        <p:spPr>
          <a:xfrm>
            <a:off x="159067" y="199122"/>
            <a:ext cx="37062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Definisi Operasional</a:t>
            </a:r>
            <a:endParaRPr/>
          </a:p>
        </p:txBody>
      </p:sp>
      <p:sp>
        <p:nvSpPr>
          <p:cNvPr id="596" name="Google Shape;596;p67"/>
          <p:cNvSpPr/>
          <p:nvPr/>
        </p:nvSpPr>
        <p:spPr>
          <a:xfrm>
            <a:off x="159075" y="657226"/>
            <a:ext cx="3130800" cy="83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597" name="Google Shape;597;p67"/>
          <p:cNvGraphicFramePr/>
          <p:nvPr>
            <p:extLst>
              <p:ext uri="{D42A27DB-BD31-4B8C-83A1-F6EECF244321}">
                <p14:modId xmlns:p14="http://schemas.microsoft.com/office/powerpoint/2010/main" val="3306099076"/>
              </p:ext>
            </p:extLst>
          </p:nvPr>
        </p:nvGraphicFramePr>
        <p:xfrm>
          <a:off x="285775" y="1076325"/>
          <a:ext cx="8572475" cy="3139380"/>
        </p:xfrm>
        <a:graphic>
          <a:graphicData uri="http://schemas.openxmlformats.org/drawingml/2006/table">
            <a:tbl>
              <a:tblPr>
                <a:noFill/>
                <a:tableStyleId>{7F2F7102-EA4E-4E65-8AB5-6DEFD0E63635}</a:tableStyleId>
              </a:tblPr>
              <a:tblGrid>
                <a:gridCol w="474675">
                  <a:extLst>
                    <a:ext uri="{9D8B030D-6E8A-4147-A177-3AD203B41FA5}">
                      <a16:colId xmlns:a16="http://schemas.microsoft.com/office/drawing/2014/main" val="20000"/>
                    </a:ext>
                  </a:extLst>
                </a:gridCol>
                <a:gridCol w="1877375">
                  <a:extLst>
                    <a:ext uri="{9D8B030D-6E8A-4147-A177-3AD203B41FA5}">
                      <a16:colId xmlns:a16="http://schemas.microsoft.com/office/drawing/2014/main" val="20001"/>
                    </a:ext>
                  </a:extLst>
                </a:gridCol>
                <a:gridCol w="6220425">
                  <a:extLst>
                    <a:ext uri="{9D8B030D-6E8A-4147-A177-3AD203B41FA5}">
                      <a16:colId xmlns:a16="http://schemas.microsoft.com/office/drawing/2014/main" val="20002"/>
                    </a:ext>
                  </a:extLst>
                </a:gridCol>
              </a:tblGrid>
              <a:tr h="381000">
                <a:tc>
                  <a:txBody>
                    <a:bodyPr/>
                    <a:lstStyle/>
                    <a:p>
                      <a:pPr marL="0" lvl="0" indent="0" algn="l" rtl="0">
                        <a:spcBef>
                          <a:spcPts val="0"/>
                        </a:spcBef>
                        <a:spcAft>
                          <a:spcPts val="0"/>
                        </a:spcAft>
                        <a:buNone/>
                      </a:pPr>
                      <a:r>
                        <a:rPr lang="id"/>
                        <a:t>6.</a:t>
                      </a:r>
                      <a:endParaRPr/>
                    </a:p>
                  </a:txBody>
                  <a:tcPr marL="91425" marR="91425" marT="91425" marB="91425">
                    <a:solidFill>
                      <a:srgbClr val="D9EAD3"/>
                    </a:solidFill>
                  </a:tcPr>
                </a:tc>
                <a:tc>
                  <a:txBody>
                    <a:bodyPr/>
                    <a:lstStyle/>
                    <a:p>
                      <a:pPr marL="0" lvl="0" indent="0" algn="l" rtl="0">
                        <a:spcBef>
                          <a:spcPts val="0"/>
                        </a:spcBef>
                        <a:spcAft>
                          <a:spcPts val="0"/>
                        </a:spcAft>
                        <a:buNone/>
                      </a:pPr>
                      <a:r>
                        <a:rPr lang="id">
                          <a:solidFill>
                            <a:schemeClr val="dk1"/>
                          </a:solidFill>
                        </a:rPr>
                        <a:t>Aliran udara (nasal airflow)</a:t>
                      </a:r>
                      <a:endParaRPr/>
                    </a:p>
                  </a:txBody>
                  <a:tcPr marL="91425" marR="91425" marT="91425" marB="91425">
                    <a:solidFill>
                      <a:srgbClr val="D9EAD3"/>
                    </a:solidFill>
                  </a:tcPr>
                </a:tc>
                <a:tc>
                  <a:txBody>
                    <a:bodyPr/>
                    <a:lstStyle/>
                    <a:p>
                      <a:pPr marL="0" lvl="0" indent="0" algn="l" rtl="0">
                        <a:spcBef>
                          <a:spcPts val="0"/>
                        </a:spcBef>
                        <a:spcAft>
                          <a:spcPts val="0"/>
                        </a:spcAft>
                        <a:buClr>
                          <a:schemeClr val="dk1"/>
                        </a:buClr>
                        <a:buSzPts val="1100"/>
                        <a:buFont typeface="Arial"/>
                        <a:buNone/>
                      </a:pPr>
                      <a:r>
                        <a:rPr lang="en-US" dirty="0">
                          <a:solidFill>
                            <a:schemeClr val="dk1"/>
                          </a:solidFill>
                        </a:rPr>
                        <a:t>P</a:t>
                      </a:r>
                      <a:r>
                        <a:rPr lang="id" dirty="0">
                          <a:solidFill>
                            <a:schemeClr val="dk1"/>
                          </a:solidFill>
                        </a:rPr>
                        <a:t>engukuran jumlah udara per unit waktu yang mengalir melalui kavum nasi yang diukur di satu waktu. Derajat obstruksi nasi diperkirakan dalam total aliran udara nasal unilateral yang dinyatakan dalam satuan cm3/detik pada rinomanometri diklasifikasikan menjadi :</a:t>
                      </a:r>
                      <a:endParaRPr dirty="0">
                        <a:solidFill>
                          <a:schemeClr val="dk1"/>
                        </a:solidFill>
                      </a:endParaRPr>
                    </a:p>
                    <a:p>
                      <a:pPr marL="0" lvl="0" indent="0" algn="l" rtl="0">
                        <a:spcBef>
                          <a:spcPts val="0"/>
                        </a:spcBef>
                        <a:spcAft>
                          <a:spcPts val="0"/>
                        </a:spcAft>
                        <a:buClr>
                          <a:schemeClr val="dk1"/>
                        </a:buClr>
                        <a:buSzPts val="1100"/>
                        <a:buFont typeface="Arial"/>
                        <a:buNone/>
                      </a:pPr>
                      <a:r>
                        <a:rPr lang="id" dirty="0">
                          <a:solidFill>
                            <a:schemeClr val="dk1"/>
                          </a:solidFill>
                        </a:rPr>
                        <a:t>&gt; 800 cm3/detik	: tidak ada obstruksi</a:t>
                      </a:r>
                      <a:endParaRPr dirty="0">
                        <a:solidFill>
                          <a:schemeClr val="dk1"/>
                        </a:solidFill>
                      </a:endParaRPr>
                    </a:p>
                    <a:p>
                      <a:pPr marL="0" lvl="0" indent="0" algn="l" rtl="0">
                        <a:spcBef>
                          <a:spcPts val="0"/>
                        </a:spcBef>
                        <a:spcAft>
                          <a:spcPts val="0"/>
                        </a:spcAft>
                        <a:buClr>
                          <a:schemeClr val="dk1"/>
                        </a:buClr>
                        <a:buSzPts val="1100"/>
                        <a:buFont typeface="Arial"/>
                        <a:buNone/>
                      </a:pPr>
                      <a:r>
                        <a:rPr lang="id" dirty="0">
                          <a:solidFill>
                            <a:schemeClr val="dk1"/>
                          </a:solidFill>
                        </a:rPr>
                        <a:t>500 – 800 cm3/detik	: obstruksi ringan</a:t>
                      </a:r>
                      <a:endParaRPr dirty="0">
                        <a:solidFill>
                          <a:schemeClr val="dk1"/>
                        </a:solidFill>
                      </a:endParaRPr>
                    </a:p>
                    <a:p>
                      <a:pPr marL="0" lvl="0" indent="0" algn="l" rtl="0">
                        <a:spcBef>
                          <a:spcPts val="0"/>
                        </a:spcBef>
                        <a:spcAft>
                          <a:spcPts val="0"/>
                        </a:spcAft>
                        <a:buClr>
                          <a:schemeClr val="dk1"/>
                        </a:buClr>
                        <a:buSzPts val="1100"/>
                        <a:buFont typeface="Arial"/>
                        <a:buNone/>
                      </a:pPr>
                      <a:r>
                        <a:rPr lang="id" dirty="0">
                          <a:solidFill>
                            <a:schemeClr val="dk1"/>
                          </a:solidFill>
                        </a:rPr>
                        <a:t>300 – 500 cm3/detik	: obstruksi sedang</a:t>
                      </a:r>
                      <a:endParaRPr dirty="0">
                        <a:solidFill>
                          <a:schemeClr val="dk1"/>
                        </a:solidFill>
                      </a:endParaRPr>
                    </a:p>
                    <a:p>
                      <a:pPr marL="0" lvl="0" indent="0" algn="l" rtl="0">
                        <a:spcBef>
                          <a:spcPts val="0"/>
                        </a:spcBef>
                        <a:spcAft>
                          <a:spcPts val="0"/>
                        </a:spcAft>
                        <a:buClr>
                          <a:schemeClr val="dk1"/>
                        </a:buClr>
                        <a:buSzPts val="1100"/>
                        <a:buFont typeface="Arial"/>
                        <a:buNone/>
                      </a:pPr>
                      <a:r>
                        <a:rPr lang="id" dirty="0">
                          <a:solidFill>
                            <a:schemeClr val="dk1"/>
                          </a:solidFill>
                        </a:rPr>
                        <a:t>100 – 300 cm3/detik	: obstruksi berat</a:t>
                      </a:r>
                      <a:endParaRPr dirty="0">
                        <a:solidFill>
                          <a:schemeClr val="dk1"/>
                        </a:solidFill>
                      </a:endParaRPr>
                    </a:p>
                    <a:p>
                      <a:pPr marL="0" lvl="0" indent="0" algn="l" rtl="0">
                        <a:spcBef>
                          <a:spcPts val="0"/>
                        </a:spcBef>
                        <a:spcAft>
                          <a:spcPts val="0"/>
                        </a:spcAft>
                        <a:buClr>
                          <a:schemeClr val="dk1"/>
                        </a:buClr>
                        <a:buSzPts val="1100"/>
                        <a:buFont typeface="Arial"/>
                        <a:buNone/>
                      </a:pPr>
                      <a:r>
                        <a:rPr lang="id" dirty="0">
                          <a:solidFill>
                            <a:schemeClr val="dk1"/>
                          </a:solidFill>
                        </a:rPr>
                        <a:t>&lt; 100 cm3/detik	: jalan napas tertutup</a:t>
                      </a:r>
                      <a:endParaRPr dirty="0">
                        <a:solidFill>
                          <a:schemeClr val="dk1"/>
                        </a:solidFill>
                      </a:endParaRPr>
                    </a:p>
                    <a:p>
                      <a:pPr marL="0" lvl="0" indent="0" algn="l" rtl="0">
                        <a:spcBef>
                          <a:spcPts val="0"/>
                        </a:spcBef>
                        <a:spcAft>
                          <a:spcPts val="0"/>
                        </a:spcAft>
                        <a:buNone/>
                      </a:pPr>
                      <a:endParaRPr dirty="0"/>
                    </a:p>
                  </a:txBody>
                  <a:tcPr marL="91425" marR="91425" marT="91425" marB="91425">
                    <a:solidFill>
                      <a:srgbClr val="D9EAD3"/>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id"/>
                        <a:t>7. </a:t>
                      </a:r>
                      <a:endParaRPr/>
                    </a:p>
                  </a:txBody>
                  <a:tcPr marL="91425" marR="91425" marT="91425" marB="91425"/>
                </a:tc>
                <a:tc>
                  <a:txBody>
                    <a:bodyPr/>
                    <a:lstStyle/>
                    <a:p>
                      <a:pPr marL="0" lvl="0" indent="0" algn="l" rtl="0">
                        <a:spcBef>
                          <a:spcPts val="0"/>
                        </a:spcBef>
                        <a:spcAft>
                          <a:spcPts val="0"/>
                        </a:spcAft>
                        <a:buNone/>
                      </a:pPr>
                      <a:r>
                        <a:rPr lang="id">
                          <a:solidFill>
                            <a:schemeClr val="dk1"/>
                          </a:solidFill>
                        </a:rPr>
                        <a:t>Dekongestan topikal</a:t>
                      </a:r>
                      <a:endParaRPr/>
                    </a:p>
                  </a:txBody>
                  <a:tcPr marL="91425" marR="91425" marT="91425" marB="91425"/>
                </a:tc>
                <a:tc>
                  <a:txBody>
                    <a:bodyPr/>
                    <a:lstStyle/>
                    <a:p>
                      <a:pPr marL="0" lvl="0" indent="0" algn="l" rtl="0">
                        <a:spcBef>
                          <a:spcPts val="0"/>
                        </a:spcBef>
                        <a:spcAft>
                          <a:spcPts val="0"/>
                        </a:spcAft>
                        <a:buNone/>
                      </a:pPr>
                      <a:r>
                        <a:rPr lang="id" dirty="0"/>
                        <a:t>Stimulan reseptor alpha-1 adrenergik yang berfungsi sebagai vasokonstriktor pembuluh darah hidung sehingga mengurangi sekresi dan pembengkakan membran mukosa saluran hidung untuk membuka sumbatan hidung.</a:t>
                      </a:r>
                      <a:endParaRPr dirty="0"/>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sp>
        <p:nvSpPr>
          <p:cNvPr id="613" name="Google Shape;613;p69"/>
          <p:cNvSpPr txBox="1">
            <a:spLocks noGrp="1"/>
          </p:cNvSpPr>
          <p:nvPr>
            <p:ph type="title"/>
          </p:nvPr>
        </p:nvSpPr>
        <p:spPr>
          <a:xfrm>
            <a:off x="723016" y="659297"/>
            <a:ext cx="5649300" cy="4581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Metode Analisis</a:t>
            </a:r>
            <a:endParaRPr/>
          </a:p>
        </p:txBody>
      </p:sp>
      <p:sp>
        <p:nvSpPr>
          <p:cNvPr id="614" name="Google Shape;614;p69"/>
          <p:cNvSpPr/>
          <p:nvPr/>
        </p:nvSpPr>
        <p:spPr>
          <a:xfrm>
            <a:off x="994364" y="1825768"/>
            <a:ext cx="6813000" cy="2127300"/>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id" sz="1500" dirty="0">
                <a:solidFill>
                  <a:schemeClr val="dk1"/>
                </a:solidFill>
              </a:rPr>
              <a:t>Analisis statisti</a:t>
            </a:r>
            <a:r>
              <a:rPr lang="en-US" sz="1500" dirty="0">
                <a:solidFill>
                  <a:schemeClr val="dk1"/>
                </a:solidFill>
              </a:rPr>
              <a:t>k</a:t>
            </a:r>
            <a:r>
              <a:rPr lang="id" sz="1500" dirty="0">
                <a:solidFill>
                  <a:schemeClr val="dk1"/>
                </a:solidFill>
              </a:rPr>
              <a:t> dilakukan dengan IBM SPSS Statistik versi 25 untuk Windows. Untuk prosedur uji statistik, digunakan tingkat signifikansi 0,05 (Alpha = 5%). </a:t>
            </a:r>
            <a:r>
              <a:rPr lang="en-US" sz="1500" dirty="0">
                <a:solidFill>
                  <a:schemeClr val="dk1"/>
                </a:solidFill>
              </a:rPr>
              <a:t>Uji </a:t>
            </a:r>
            <a:r>
              <a:rPr lang="en-US" sz="1500" dirty="0" err="1">
                <a:solidFill>
                  <a:schemeClr val="dk1"/>
                </a:solidFill>
              </a:rPr>
              <a:t>statistik</a:t>
            </a:r>
            <a:r>
              <a:rPr lang="en-US" sz="1500" dirty="0">
                <a:solidFill>
                  <a:schemeClr val="dk1"/>
                </a:solidFill>
              </a:rPr>
              <a:t> yang </a:t>
            </a:r>
            <a:r>
              <a:rPr lang="en-US" sz="1500" dirty="0" err="1">
                <a:solidFill>
                  <a:schemeClr val="dk1"/>
                </a:solidFill>
              </a:rPr>
              <a:t>digunakan</a:t>
            </a:r>
            <a:r>
              <a:rPr lang="en-US" sz="1500" dirty="0">
                <a:solidFill>
                  <a:schemeClr val="dk1"/>
                </a:solidFill>
              </a:rPr>
              <a:t> </a:t>
            </a:r>
            <a:r>
              <a:rPr lang="en-US" sz="1500" dirty="0" err="1">
                <a:solidFill>
                  <a:schemeClr val="dk1"/>
                </a:solidFill>
              </a:rPr>
              <a:t>adalah</a:t>
            </a:r>
            <a:r>
              <a:rPr lang="en-US" sz="1500" dirty="0">
                <a:solidFill>
                  <a:schemeClr val="dk1"/>
                </a:solidFill>
              </a:rPr>
              <a:t> Kolmogorov-Smirnov Test </a:t>
            </a:r>
            <a:r>
              <a:rPr lang="en-US" sz="1500" dirty="0" err="1">
                <a:solidFill>
                  <a:schemeClr val="dk1"/>
                </a:solidFill>
              </a:rPr>
              <a:t>untuk</a:t>
            </a:r>
            <a:r>
              <a:rPr lang="en-US" sz="1500" dirty="0">
                <a:solidFill>
                  <a:schemeClr val="dk1"/>
                </a:solidFill>
              </a:rPr>
              <a:t> </a:t>
            </a:r>
            <a:r>
              <a:rPr lang="en-US" sz="1500" dirty="0" err="1">
                <a:solidFill>
                  <a:schemeClr val="dk1"/>
                </a:solidFill>
              </a:rPr>
              <a:t>menilai</a:t>
            </a:r>
            <a:r>
              <a:rPr lang="en-US" sz="1500" dirty="0">
                <a:solidFill>
                  <a:schemeClr val="dk1"/>
                </a:solidFill>
              </a:rPr>
              <a:t> </a:t>
            </a:r>
            <a:r>
              <a:rPr lang="en-US" sz="1500" dirty="0" err="1">
                <a:solidFill>
                  <a:schemeClr val="dk1"/>
                </a:solidFill>
              </a:rPr>
              <a:t>Normalitas</a:t>
            </a:r>
            <a:r>
              <a:rPr lang="en-US" sz="1500" dirty="0">
                <a:solidFill>
                  <a:schemeClr val="dk1"/>
                </a:solidFill>
              </a:rPr>
              <a:t> Data, uji Wilcoxon Signed Rank test dan </a:t>
            </a:r>
            <a:r>
              <a:rPr lang="en-US" sz="1500" dirty="0" err="1">
                <a:solidFill>
                  <a:schemeClr val="dk1"/>
                </a:solidFill>
              </a:rPr>
              <a:t>McNemar</a:t>
            </a:r>
            <a:r>
              <a:rPr lang="en-US" sz="1500" dirty="0">
                <a:solidFill>
                  <a:schemeClr val="dk1"/>
                </a:solidFill>
              </a:rPr>
              <a:t> Test</a:t>
            </a:r>
            <a:r>
              <a:rPr lang="id" sz="1500" dirty="0">
                <a:solidFill>
                  <a:schemeClr val="dk1"/>
                </a:solidFill>
              </a:rPr>
              <a:t>. Hasil uji hipotesis akan disajikan dalam bentuk tabel, </a:t>
            </a:r>
            <a:r>
              <a:rPr lang="en-US" sz="1500" dirty="0" err="1">
                <a:solidFill>
                  <a:schemeClr val="dk1"/>
                </a:solidFill>
              </a:rPr>
              <a:t>grafik</a:t>
            </a:r>
            <a:r>
              <a:rPr lang="id" sz="1500" dirty="0">
                <a:solidFill>
                  <a:schemeClr val="dk1"/>
                </a:solidFill>
              </a:rPr>
              <a:t> dan narasi. Hasil uji dinyatakan sebagai tidak bermakna apabila diperoleh nilai p &gt; 0.05, bermakna jika p ≤ 0,05, dan sangat bermakna, jika p &lt; 0,01.</a:t>
            </a:r>
            <a:endParaRPr sz="1500" dirty="0">
              <a:solidFill>
                <a:schemeClr val="dk1"/>
              </a:solidFill>
            </a:endParaRPr>
          </a:p>
        </p:txBody>
      </p:sp>
      <p:sp>
        <p:nvSpPr>
          <p:cNvPr id="615" name="Google Shape;615;p69"/>
          <p:cNvSpPr/>
          <p:nvPr/>
        </p:nvSpPr>
        <p:spPr>
          <a:xfrm>
            <a:off x="740550" y="1077175"/>
            <a:ext cx="2002800" cy="80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a:t>Alur Penelitian</a:t>
            </a:r>
            <a:endParaRPr/>
          </a:p>
        </p:txBody>
      </p:sp>
      <p:grpSp>
        <p:nvGrpSpPr>
          <p:cNvPr id="603" name="Google Shape;603;p68"/>
          <p:cNvGrpSpPr/>
          <p:nvPr/>
        </p:nvGrpSpPr>
        <p:grpSpPr>
          <a:xfrm>
            <a:off x="3059292" y="67325"/>
            <a:ext cx="4548241" cy="5076306"/>
            <a:chOff x="3500434" y="0"/>
            <a:chExt cx="3443290" cy="4591449"/>
          </a:xfrm>
        </p:grpSpPr>
        <p:pic>
          <p:nvPicPr>
            <p:cNvPr id="604" name="Google Shape;604;p68"/>
            <p:cNvPicPr preferRelativeResize="0"/>
            <p:nvPr/>
          </p:nvPicPr>
          <p:blipFill rotWithShape="1">
            <a:blip r:embed="rId3">
              <a:alphaModFix/>
            </a:blip>
            <a:srcRect l="29647" t="26043" r="26155" b="8911"/>
            <a:stretch/>
          </p:blipFill>
          <p:spPr>
            <a:xfrm>
              <a:off x="3500434" y="0"/>
              <a:ext cx="3443290" cy="3162046"/>
            </a:xfrm>
            <a:prstGeom prst="rect">
              <a:avLst/>
            </a:prstGeom>
            <a:noFill/>
            <a:ln>
              <a:noFill/>
            </a:ln>
          </p:spPr>
        </p:pic>
        <p:pic>
          <p:nvPicPr>
            <p:cNvPr id="605" name="Google Shape;605;p68"/>
            <p:cNvPicPr preferRelativeResize="0"/>
            <p:nvPr/>
          </p:nvPicPr>
          <p:blipFill rotWithShape="1">
            <a:blip r:embed="rId4">
              <a:alphaModFix/>
            </a:blip>
            <a:srcRect l="31052" t="50752" r="31427" b="15879"/>
            <a:stretch/>
          </p:blipFill>
          <p:spPr>
            <a:xfrm>
              <a:off x="3589493" y="3074516"/>
              <a:ext cx="2946115" cy="1516933"/>
            </a:xfrm>
            <a:prstGeom prst="rect">
              <a:avLst/>
            </a:prstGeom>
            <a:noFill/>
            <a:ln>
              <a:noFill/>
            </a:ln>
          </p:spPr>
        </p:pic>
      </p:gr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5">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5">
            <a:alphaModFix/>
          </a:blip>
          <a:srcRect l="69396" t="28274" r="17458" b="46196"/>
          <a:stretch/>
        </p:blipFill>
        <p:spPr>
          <a:xfrm rot="10800000">
            <a:off x="0" y="3285250"/>
            <a:ext cx="1639248" cy="1858251"/>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p58"/>
          <p:cNvSpPr txBox="1">
            <a:spLocks noGrp="1"/>
          </p:cNvSpPr>
          <p:nvPr>
            <p:ph type="title"/>
          </p:nvPr>
        </p:nvSpPr>
        <p:spPr>
          <a:xfrm>
            <a:off x="1816873" y="2571747"/>
            <a:ext cx="5649300" cy="458100"/>
          </a:xfrm>
          <a:prstGeom prst="rect">
            <a:avLst/>
          </a:prstGeom>
        </p:spPr>
        <p:txBody>
          <a:bodyPr spcFirstLastPara="1" wrap="square" lIns="0" tIns="0" rIns="0" bIns="0" anchor="b" anchorCtr="0">
            <a:normAutofit fontScale="90000"/>
          </a:bodyPr>
          <a:lstStyle/>
          <a:p>
            <a:pPr marL="0" lvl="0" indent="0" algn="ctr" rtl="0">
              <a:spcBef>
                <a:spcPts val="0"/>
              </a:spcBef>
              <a:spcAft>
                <a:spcPts val="0"/>
              </a:spcAft>
              <a:buNone/>
            </a:pPr>
            <a:r>
              <a:rPr lang="en-US" dirty="0"/>
              <a:t>Hasil </a:t>
            </a:r>
            <a:r>
              <a:rPr lang="en-US" dirty="0" err="1"/>
              <a:t>Penelitian</a:t>
            </a:r>
            <a:r>
              <a:rPr lang="en-US" dirty="0"/>
              <a:t> dan </a:t>
            </a:r>
            <a:r>
              <a:rPr lang="en-US" dirty="0" err="1"/>
              <a:t>Pembahasan</a:t>
            </a:r>
            <a:endParaRPr dirty="0"/>
          </a:p>
        </p:txBody>
      </p:sp>
      <p:sp>
        <p:nvSpPr>
          <p:cNvPr id="514" name="Google Shape;514;p58"/>
          <p:cNvSpPr/>
          <p:nvPr/>
        </p:nvSpPr>
        <p:spPr>
          <a:xfrm>
            <a:off x="1176285" y="2191575"/>
            <a:ext cx="781747" cy="1218458"/>
          </a:xfrm>
          <a:prstGeom prst="rect">
            <a:avLst/>
          </a:prstGeom>
        </p:spPr>
        <p:txBody>
          <a:bodyPr>
            <a:prstTxWarp prst="textPlain">
              <a:avLst/>
            </a:prstTxWarp>
          </a:bodyPr>
          <a:lstStyle/>
          <a:p>
            <a:pPr lvl="0" algn="ctr"/>
            <a:r>
              <a:rPr lang="en-US" b="0" i="0" dirty="0">
                <a:ln w="9525" cap="flat" cmpd="sng">
                  <a:solidFill>
                    <a:schemeClr val="dk2"/>
                  </a:solidFill>
                  <a:prstDash val="solid"/>
                  <a:round/>
                  <a:headEnd type="none" w="sm" len="sm"/>
                  <a:tailEnd type="none" w="sm" len="sm"/>
                </a:ln>
                <a:solidFill>
                  <a:schemeClr val="lt2"/>
                </a:solidFill>
                <a:latin typeface="Arial"/>
              </a:rPr>
              <a:t>4</a:t>
            </a:r>
            <a:endParaRPr b="0" i="0" dirty="0">
              <a:ln w="9525" cap="flat" cmpd="sng">
                <a:solidFill>
                  <a:schemeClr val="dk2"/>
                </a:solidFill>
                <a:prstDash val="solid"/>
                <a:round/>
                <a:headEnd type="none" w="sm" len="sm"/>
                <a:tailEnd type="none" w="sm" len="sm"/>
              </a:ln>
              <a:solidFill>
                <a:schemeClr val="lt2"/>
              </a:solidFill>
              <a:latin typeface="Arial"/>
            </a:endParaRPr>
          </a:p>
        </p:txBody>
      </p:sp>
    </p:spTree>
    <p:extLst>
      <p:ext uri="{BB962C8B-B14F-4D97-AF65-F5344CB8AC3E}">
        <p14:creationId xmlns:p14="http://schemas.microsoft.com/office/powerpoint/2010/main" val="476785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graphicFrame>
        <p:nvGraphicFramePr>
          <p:cNvPr id="3" name="Table 2">
            <a:extLst>
              <a:ext uri="{FF2B5EF4-FFF2-40B4-BE49-F238E27FC236}">
                <a16:creationId xmlns:a16="http://schemas.microsoft.com/office/drawing/2014/main" id="{86D686A5-3C90-E219-C883-7826E666009F}"/>
              </a:ext>
            </a:extLst>
          </p:cNvPr>
          <p:cNvGraphicFramePr>
            <a:graphicFrameLocks noGrp="1"/>
          </p:cNvGraphicFramePr>
          <p:nvPr>
            <p:extLst>
              <p:ext uri="{D42A27DB-BD31-4B8C-83A1-F6EECF244321}">
                <p14:modId xmlns:p14="http://schemas.microsoft.com/office/powerpoint/2010/main" val="1851356045"/>
              </p:ext>
            </p:extLst>
          </p:nvPr>
        </p:nvGraphicFramePr>
        <p:xfrm>
          <a:off x="2343150" y="1027768"/>
          <a:ext cx="4457700" cy="3147357"/>
        </p:xfrm>
        <a:graphic>
          <a:graphicData uri="http://schemas.openxmlformats.org/drawingml/2006/table">
            <a:tbl>
              <a:tblPr firstRow="1" firstCol="1" bandRow="1">
                <a:tableStyleId>{793D81CF-94F2-401A-BA57-92F5A7B2D0C5}</a:tableStyleId>
              </a:tblPr>
              <a:tblGrid>
                <a:gridCol w="2000250">
                  <a:extLst>
                    <a:ext uri="{9D8B030D-6E8A-4147-A177-3AD203B41FA5}">
                      <a16:colId xmlns:a16="http://schemas.microsoft.com/office/drawing/2014/main" val="3824650126"/>
                    </a:ext>
                  </a:extLst>
                </a:gridCol>
                <a:gridCol w="1428750">
                  <a:extLst>
                    <a:ext uri="{9D8B030D-6E8A-4147-A177-3AD203B41FA5}">
                      <a16:colId xmlns:a16="http://schemas.microsoft.com/office/drawing/2014/main" val="2759352971"/>
                    </a:ext>
                  </a:extLst>
                </a:gridCol>
                <a:gridCol w="1028700">
                  <a:extLst>
                    <a:ext uri="{9D8B030D-6E8A-4147-A177-3AD203B41FA5}">
                      <a16:colId xmlns:a16="http://schemas.microsoft.com/office/drawing/2014/main" val="3394934253"/>
                    </a:ext>
                  </a:extLst>
                </a:gridCol>
              </a:tblGrid>
              <a:tr h="0">
                <a:tc>
                  <a:txBody>
                    <a:bodyPr/>
                    <a:lstStyle/>
                    <a:p>
                      <a:pPr algn="ctr">
                        <a:lnSpc>
                          <a:spcPct val="115000"/>
                        </a:lnSpc>
                        <a:spcAft>
                          <a:spcPts val="1000"/>
                        </a:spcAft>
                      </a:pPr>
                      <a:r>
                        <a:rPr lang="en-GB" sz="1200">
                          <a:effectLst/>
                        </a:rPr>
                        <a:t>Karakteristik </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n</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719741959"/>
                  </a:ext>
                </a:extLst>
              </a:tr>
              <a:tr h="0">
                <a:tc>
                  <a:txBody>
                    <a:bodyPr/>
                    <a:lstStyle/>
                    <a:p>
                      <a:pPr algn="ctr">
                        <a:lnSpc>
                          <a:spcPct val="115000"/>
                        </a:lnSpc>
                        <a:spcAft>
                          <a:spcPts val="1000"/>
                        </a:spcAft>
                      </a:pPr>
                      <a:r>
                        <a:rPr lang="en-GB" sz="1200">
                          <a:effectLst/>
                        </a:rPr>
                        <a:t>Jenis Kelamin</a:t>
                      </a:r>
                      <a:endParaRPr lang="en-US" sz="1100">
                        <a:effectLst/>
                      </a:endParaRPr>
                    </a:p>
                    <a:p>
                      <a:pPr algn="ctr">
                        <a:lnSpc>
                          <a:spcPct val="115000"/>
                        </a:lnSpc>
                        <a:spcAft>
                          <a:spcPts val="1000"/>
                        </a:spcAft>
                      </a:pPr>
                      <a:r>
                        <a:rPr lang="en-GB" sz="1200">
                          <a:effectLst/>
                        </a:rPr>
                        <a:t>Laki-laki</a:t>
                      </a:r>
                      <a:endParaRPr lang="en-US" sz="1100">
                        <a:effectLst/>
                      </a:endParaRPr>
                    </a:p>
                    <a:p>
                      <a:pPr algn="ctr">
                        <a:lnSpc>
                          <a:spcPct val="115000"/>
                        </a:lnSpc>
                        <a:spcAft>
                          <a:spcPts val="1000"/>
                        </a:spcAft>
                      </a:pPr>
                      <a:r>
                        <a:rPr lang="en-GB" sz="1200">
                          <a:effectLst/>
                        </a:rPr>
                        <a:t> Perempuan</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 </a:t>
                      </a:r>
                      <a:endParaRPr lang="en-US" sz="1100">
                        <a:effectLst/>
                      </a:endParaRPr>
                    </a:p>
                    <a:p>
                      <a:pPr algn="ctr">
                        <a:lnSpc>
                          <a:spcPct val="115000"/>
                        </a:lnSpc>
                        <a:spcAft>
                          <a:spcPts val="1000"/>
                        </a:spcAft>
                      </a:pPr>
                      <a:r>
                        <a:rPr lang="en-GB" sz="1200">
                          <a:effectLst/>
                        </a:rPr>
                        <a:t>12</a:t>
                      </a:r>
                      <a:endParaRPr lang="en-US" sz="1100">
                        <a:effectLst/>
                      </a:endParaRPr>
                    </a:p>
                    <a:p>
                      <a:pPr algn="ctr">
                        <a:lnSpc>
                          <a:spcPct val="115000"/>
                        </a:lnSpc>
                        <a:spcAft>
                          <a:spcPts val="1000"/>
                        </a:spcAft>
                      </a:pPr>
                      <a:r>
                        <a:rPr lang="en-GB" sz="1200">
                          <a:effectLst/>
                        </a:rPr>
                        <a:t> 8</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 </a:t>
                      </a:r>
                      <a:endParaRPr lang="en-US" sz="1100">
                        <a:effectLst/>
                      </a:endParaRPr>
                    </a:p>
                    <a:p>
                      <a:pPr algn="ctr">
                        <a:lnSpc>
                          <a:spcPct val="115000"/>
                        </a:lnSpc>
                        <a:spcAft>
                          <a:spcPts val="1000"/>
                        </a:spcAft>
                      </a:pPr>
                      <a:r>
                        <a:rPr lang="en-GB" sz="1200">
                          <a:effectLst/>
                        </a:rPr>
                        <a:t>60</a:t>
                      </a:r>
                      <a:endParaRPr lang="en-US" sz="1100">
                        <a:effectLst/>
                      </a:endParaRPr>
                    </a:p>
                    <a:p>
                      <a:pPr algn="ctr">
                        <a:lnSpc>
                          <a:spcPct val="115000"/>
                        </a:lnSpc>
                        <a:spcAft>
                          <a:spcPts val="1000"/>
                        </a:spcAft>
                      </a:pPr>
                      <a:r>
                        <a:rPr lang="en-GB" sz="1200">
                          <a:effectLst/>
                        </a:rPr>
                        <a:t>40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10511613"/>
                  </a:ext>
                </a:extLst>
              </a:tr>
              <a:tr h="0">
                <a:tc>
                  <a:txBody>
                    <a:bodyPr/>
                    <a:lstStyle/>
                    <a:p>
                      <a:pPr algn="ctr">
                        <a:lnSpc>
                          <a:spcPct val="115000"/>
                        </a:lnSpc>
                        <a:spcAft>
                          <a:spcPts val="1000"/>
                        </a:spcAft>
                      </a:pPr>
                      <a:r>
                        <a:rPr lang="en-GB" sz="1200">
                          <a:effectLst/>
                        </a:rPr>
                        <a:t>Jumlah </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20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100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925170571"/>
                  </a:ext>
                </a:extLst>
              </a:tr>
              <a:tr h="224958">
                <a:tc>
                  <a:txBody>
                    <a:bodyPr/>
                    <a:lstStyle/>
                    <a:p>
                      <a:pPr marL="0" marR="0" lvl="0" indent="0" algn="ctr" defTabSz="914400" rtl="0" eaLnBrk="1" fontAlgn="auto" latinLnBrk="0" hangingPunct="1">
                        <a:lnSpc>
                          <a:spcPct val="115000"/>
                        </a:lnSpc>
                        <a:spcBef>
                          <a:spcPts val="0"/>
                        </a:spcBef>
                        <a:spcAft>
                          <a:spcPts val="1000"/>
                        </a:spcAft>
                        <a:buClr>
                          <a:srgbClr val="000000"/>
                        </a:buClr>
                        <a:buSzTx/>
                        <a:buFont typeface="Arial"/>
                        <a:buNone/>
                        <a:tabLst/>
                        <a:defRPr/>
                      </a:pPr>
                      <a:r>
                        <a:rPr lang="en-GB" sz="1100" dirty="0" err="1">
                          <a:effectLst/>
                        </a:rPr>
                        <a:t>Usia</a:t>
                      </a:r>
                      <a:endParaRPr lang="en-US" sz="1050" dirty="0">
                        <a:effectLst/>
                      </a:endParaRPr>
                    </a:p>
                  </a:txBody>
                  <a:tcPr marL="68580" marR="68580" marT="0" marB="0"/>
                </a:tc>
                <a:tc>
                  <a:txBody>
                    <a:bodyPr/>
                    <a:lstStyle/>
                    <a:p>
                      <a:pPr algn="ctr">
                        <a:lnSpc>
                          <a:spcPct val="115000"/>
                        </a:lnSpc>
                        <a:spcAft>
                          <a:spcPts val="1000"/>
                        </a:spcAft>
                      </a:pP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499258122"/>
                  </a:ext>
                </a:extLst>
              </a:tr>
              <a:tr h="0">
                <a:tc>
                  <a:txBody>
                    <a:bodyPr/>
                    <a:lstStyle/>
                    <a:p>
                      <a:pPr algn="ctr">
                        <a:lnSpc>
                          <a:spcPct val="115000"/>
                        </a:lnSpc>
                        <a:spcAft>
                          <a:spcPts val="1000"/>
                        </a:spcAft>
                      </a:pPr>
                      <a:r>
                        <a:rPr lang="en-GB" sz="1200" dirty="0">
                          <a:effectLst/>
                        </a:rPr>
                        <a:t>   19 - 28 </a:t>
                      </a:r>
                      <a:r>
                        <a:rPr lang="en-GB" sz="1200" dirty="0" err="1">
                          <a:effectLst/>
                        </a:rPr>
                        <a:t>tahun</a:t>
                      </a:r>
                      <a:endParaRPr lang="en-US" sz="1100" dirty="0">
                        <a:effectLst/>
                      </a:endParaRPr>
                    </a:p>
                    <a:p>
                      <a:pPr algn="ctr">
                        <a:lnSpc>
                          <a:spcPct val="115000"/>
                        </a:lnSpc>
                        <a:spcAft>
                          <a:spcPts val="1000"/>
                        </a:spcAft>
                      </a:pPr>
                      <a:r>
                        <a:rPr lang="en-GB" sz="1200" dirty="0">
                          <a:effectLst/>
                        </a:rPr>
                        <a:t>   29 - 38 </a:t>
                      </a:r>
                      <a:r>
                        <a:rPr lang="en-GB" sz="1200" dirty="0" err="1">
                          <a:effectLst/>
                        </a:rPr>
                        <a:t>tahun</a:t>
                      </a:r>
                      <a:endParaRPr lang="en-US" sz="1100" dirty="0">
                        <a:effectLst/>
                      </a:endParaRPr>
                    </a:p>
                    <a:p>
                      <a:pPr algn="ctr">
                        <a:lnSpc>
                          <a:spcPct val="115000"/>
                        </a:lnSpc>
                        <a:spcAft>
                          <a:spcPts val="1000"/>
                        </a:spcAft>
                      </a:pPr>
                      <a:r>
                        <a:rPr lang="en-GB" sz="1200" dirty="0">
                          <a:effectLst/>
                        </a:rPr>
                        <a:t>   39 - 48 </a:t>
                      </a:r>
                      <a:r>
                        <a:rPr lang="en-GB" sz="1200" dirty="0" err="1">
                          <a:effectLst/>
                        </a:rPr>
                        <a:t>tahun</a:t>
                      </a:r>
                      <a:endParaRPr lang="en-US" sz="1100" dirty="0">
                        <a:effectLst/>
                      </a:endParaRPr>
                    </a:p>
                    <a:p>
                      <a:pPr algn="ctr">
                        <a:lnSpc>
                          <a:spcPct val="115000"/>
                        </a:lnSpc>
                        <a:spcAft>
                          <a:spcPts val="1000"/>
                        </a:spcAft>
                      </a:pPr>
                      <a:r>
                        <a:rPr lang="en-GB" sz="1200" dirty="0">
                          <a:effectLst/>
                        </a:rPr>
                        <a:t>   49 - 58 </a:t>
                      </a:r>
                      <a:r>
                        <a:rPr lang="en-GB" sz="1200" dirty="0" err="1">
                          <a:effectLst/>
                        </a:rPr>
                        <a:t>tahun</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100" dirty="0">
                          <a:effectLst/>
                        </a:rPr>
                        <a:t>7</a:t>
                      </a:r>
                      <a:endParaRPr lang="en-US" sz="1050" dirty="0">
                        <a:effectLst/>
                      </a:endParaRPr>
                    </a:p>
                    <a:p>
                      <a:pPr algn="ctr">
                        <a:lnSpc>
                          <a:spcPct val="115000"/>
                        </a:lnSpc>
                        <a:spcAft>
                          <a:spcPts val="1000"/>
                        </a:spcAft>
                      </a:pPr>
                      <a:r>
                        <a:rPr lang="en-GB" sz="1100" dirty="0">
                          <a:effectLst/>
                        </a:rPr>
                        <a:t>5</a:t>
                      </a:r>
                      <a:endParaRPr lang="en-US" sz="1050" dirty="0">
                        <a:effectLst/>
                      </a:endParaRPr>
                    </a:p>
                    <a:p>
                      <a:pPr algn="ctr">
                        <a:lnSpc>
                          <a:spcPct val="115000"/>
                        </a:lnSpc>
                        <a:spcAft>
                          <a:spcPts val="1000"/>
                        </a:spcAft>
                      </a:pPr>
                      <a:r>
                        <a:rPr lang="en-GB" sz="1100" dirty="0">
                          <a:effectLst/>
                        </a:rPr>
                        <a:t>6</a:t>
                      </a:r>
                      <a:endParaRPr lang="en-US" sz="1050" dirty="0">
                        <a:effectLst/>
                      </a:endParaRPr>
                    </a:p>
                    <a:p>
                      <a:pPr algn="ctr">
                        <a:lnSpc>
                          <a:spcPct val="115000"/>
                        </a:lnSpc>
                        <a:spcAft>
                          <a:spcPts val="1000"/>
                        </a:spcAft>
                      </a:pPr>
                      <a:r>
                        <a:rPr lang="en-GB" sz="1100" dirty="0">
                          <a:effectLst/>
                        </a:rPr>
                        <a:t>2</a:t>
                      </a:r>
                      <a:endParaRPr lang="en-US" sz="1100" dirty="0">
                        <a:effectLst/>
                      </a:endParaRPr>
                    </a:p>
                    <a:p>
                      <a:pPr algn="ctr">
                        <a:lnSpc>
                          <a:spcPct val="115000"/>
                        </a:lnSpc>
                        <a:spcAft>
                          <a:spcPts val="1000"/>
                        </a:spcAft>
                      </a:pP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 </a:t>
                      </a:r>
                      <a:r>
                        <a:rPr lang="en-GB" sz="1100" dirty="0">
                          <a:effectLst/>
                        </a:rPr>
                        <a:t>35</a:t>
                      </a:r>
                      <a:endParaRPr lang="en-US" sz="1050" dirty="0">
                        <a:effectLst/>
                      </a:endParaRPr>
                    </a:p>
                    <a:p>
                      <a:pPr algn="ctr">
                        <a:lnSpc>
                          <a:spcPct val="115000"/>
                        </a:lnSpc>
                        <a:spcAft>
                          <a:spcPts val="1000"/>
                        </a:spcAft>
                      </a:pPr>
                      <a:r>
                        <a:rPr lang="en-GB" sz="1100" dirty="0">
                          <a:effectLst/>
                        </a:rPr>
                        <a:t>25</a:t>
                      </a:r>
                      <a:endParaRPr lang="en-US" sz="1050" dirty="0">
                        <a:effectLst/>
                      </a:endParaRPr>
                    </a:p>
                    <a:p>
                      <a:pPr algn="ctr">
                        <a:lnSpc>
                          <a:spcPct val="115000"/>
                        </a:lnSpc>
                        <a:spcAft>
                          <a:spcPts val="1000"/>
                        </a:spcAft>
                      </a:pPr>
                      <a:r>
                        <a:rPr lang="en-GB" sz="1100" dirty="0">
                          <a:effectLst/>
                        </a:rPr>
                        <a:t>30</a:t>
                      </a:r>
                      <a:endParaRPr lang="en-US" sz="1050" dirty="0">
                        <a:effectLst/>
                      </a:endParaRPr>
                    </a:p>
                    <a:p>
                      <a:pPr algn="ctr">
                        <a:lnSpc>
                          <a:spcPct val="115000"/>
                        </a:lnSpc>
                        <a:spcAft>
                          <a:spcPts val="1000"/>
                        </a:spcAft>
                      </a:pPr>
                      <a:r>
                        <a:rPr lang="en-GB" sz="1100" dirty="0">
                          <a:effectLst/>
                        </a:rPr>
                        <a:t>10</a:t>
                      </a:r>
                      <a:endParaRPr lang="en-US" sz="105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297502643"/>
                  </a:ext>
                </a:extLst>
              </a:tr>
              <a:tr h="0">
                <a:tc>
                  <a:txBody>
                    <a:bodyPr/>
                    <a:lstStyle/>
                    <a:p>
                      <a:pPr algn="ctr">
                        <a:lnSpc>
                          <a:spcPct val="115000"/>
                        </a:lnSpc>
                        <a:spcAft>
                          <a:spcPts val="1000"/>
                        </a:spcAft>
                      </a:pPr>
                      <a:r>
                        <a:rPr lang="en-GB" sz="1200">
                          <a:effectLst/>
                        </a:rPr>
                        <a:t>Jumlah </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20</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100</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986647478"/>
                  </a:ext>
                </a:extLst>
              </a:tr>
            </a:tbl>
          </a:graphicData>
        </a:graphic>
      </p:graphicFrame>
      <p:sp>
        <p:nvSpPr>
          <p:cNvPr id="4" name="Google Shape;614;p69">
            <a:extLst>
              <a:ext uri="{FF2B5EF4-FFF2-40B4-BE49-F238E27FC236}">
                <a16:creationId xmlns:a16="http://schemas.microsoft.com/office/drawing/2014/main" id="{A9F8A92C-684B-2236-9596-DBC25CA74AA1}"/>
              </a:ext>
            </a:extLst>
          </p:cNvPr>
          <p:cNvSpPr/>
          <p:nvPr/>
        </p:nvSpPr>
        <p:spPr>
          <a:xfrm>
            <a:off x="1871868" y="4346971"/>
            <a:ext cx="5400263" cy="438511"/>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ID" dirty="0" err="1">
                <a:solidFill>
                  <a:schemeClr val="dk1"/>
                </a:solidFill>
              </a:rPr>
              <a:t>Distribusi</a:t>
            </a:r>
            <a:r>
              <a:rPr lang="en-ID" dirty="0">
                <a:solidFill>
                  <a:schemeClr val="dk1"/>
                </a:solidFill>
              </a:rPr>
              <a:t> </a:t>
            </a:r>
            <a:r>
              <a:rPr lang="en-ID" dirty="0" err="1">
                <a:solidFill>
                  <a:schemeClr val="dk1"/>
                </a:solidFill>
              </a:rPr>
              <a:t>Sampel</a:t>
            </a:r>
            <a:r>
              <a:rPr lang="en-ID" dirty="0">
                <a:solidFill>
                  <a:schemeClr val="dk1"/>
                </a:solidFill>
              </a:rPr>
              <a:t> </a:t>
            </a:r>
            <a:r>
              <a:rPr lang="en-ID" dirty="0" err="1">
                <a:solidFill>
                  <a:schemeClr val="dk1"/>
                </a:solidFill>
              </a:rPr>
              <a:t>Berdasarkan</a:t>
            </a:r>
            <a:r>
              <a:rPr lang="en-ID" dirty="0">
                <a:solidFill>
                  <a:schemeClr val="dk1"/>
                </a:solidFill>
              </a:rPr>
              <a:t> </a:t>
            </a:r>
            <a:r>
              <a:rPr lang="en-ID" dirty="0" err="1">
                <a:solidFill>
                  <a:schemeClr val="dk1"/>
                </a:solidFill>
              </a:rPr>
              <a:t>Jenis</a:t>
            </a:r>
            <a:r>
              <a:rPr lang="en-ID" dirty="0">
                <a:solidFill>
                  <a:schemeClr val="dk1"/>
                </a:solidFill>
              </a:rPr>
              <a:t> </a:t>
            </a:r>
            <a:r>
              <a:rPr lang="en-ID" dirty="0" err="1">
                <a:solidFill>
                  <a:schemeClr val="dk1"/>
                </a:solidFill>
              </a:rPr>
              <a:t>Kelamin</a:t>
            </a:r>
            <a:r>
              <a:rPr lang="en-ID" dirty="0">
                <a:solidFill>
                  <a:schemeClr val="dk1"/>
                </a:solidFill>
              </a:rPr>
              <a:t> dan </a:t>
            </a:r>
            <a:r>
              <a:rPr lang="en-ID" dirty="0" err="1">
                <a:solidFill>
                  <a:schemeClr val="dk1"/>
                </a:solidFill>
              </a:rPr>
              <a:t>Usia</a:t>
            </a:r>
            <a:r>
              <a:rPr lang="en-ID" dirty="0">
                <a:solidFill>
                  <a:schemeClr val="dk1"/>
                </a:solidFill>
              </a:rPr>
              <a:t> </a:t>
            </a:r>
          </a:p>
        </p:txBody>
      </p:sp>
    </p:spTree>
    <p:extLst>
      <p:ext uri="{BB962C8B-B14F-4D97-AF65-F5344CB8AC3E}">
        <p14:creationId xmlns:p14="http://schemas.microsoft.com/office/powerpoint/2010/main" val="27619795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4" name="Google Shape;614;p69">
            <a:extLst>
              <a:ext uri="{FF2B5EF4-FFF2-40B4-BE49-F238E27FC236}">
                <a16:creationId xmlns:a16="http://schemas.microsoft.com/office/drawing/2014/main" id="{A9F8A92C-684B-2236-9596-DBC25CA74AA1}"/>
              </a:ext>
            </a:extLst>
          </p:cNvPr>
          <p:cNvSpPr/>
          <p:nvPr/>
        </p:nvSpPr>
        <p:spPr>
          <a:xfrm>
            <a:off x="1298363" y="3284575"/>
            <a:ext cx="6547274" cy="438511"/>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spcAft>
                <a:spcPts val="1000"/>
              </a:spcAft>
            </a:pPr>
            <a:r>
              <a:rPr lang="en-GB" sz="1800" i="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Distribusi</a:t>
            </a:r>
            <a:r>
              <a:rPr lang="en-GB" sz="1800" i="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Sampel</a:t>
            </a:r>
            <a:r>
              <a:rPr lang="en-GB" sz="1800" i="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i="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Berdasarkan</a:t>
            </a:r>
            <a:r>
              <a:rPr lang="en-GB" sz="1800" i="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i="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Tempat</a:t>
            </a:r>
            <a:r>
              <a:rPr lang="en-GB" sz="1800" i="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i="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Pengambilan</a:t>
            </a:r>
            <a:endParaRPr lang="en-US" sz="1800" i="1" dirty="0">
              <a:solidFill>
                <a:srgbClr val="44546A"/>
              </a:solidFill>
              <a:effectLst/>
              <a:latin typeface="Calibri" panose="020F0502020204030204" pitchFamily="34" charset="0"/>
              <a:ea typeface="SimSun" panose="02010600030101010101" pitchFamily="2" charset="-122"/>
              <a:cs typeface="Times New Roman" panose="02020603050405020304" pitchFamily="18" charset="0"/>
            </a:endParaRPr>
          </a:p>
        </p:txBody>
      </p:sp>
      <p:graphicFrame>
        <p:nvGraphicFramePr>
          <p:cNvPr id="6" name="Table 5">
            <a:extLst>
              <a:ext uri="{FF2B5EF4-FFF2-40B4-BE49-F238E27FC236}">
                <a16:creationId xmlns:a16="http://schemas.microsoft.com/office/drawing/2014/main" id="{F8A35250-4E37-D792-BE31-4747399E77BD}"/>
              </a:ext>
            </a:extLst>
          </p:cNvPr>
          <p:cNvGraphicFramePr>
            <a:graphicFrameLocks noGrp="1"/>
          </p:cNvGraphicFramePr>
          <p:nvPr>
            <p:extLst>
              <p:ext uri="{D42A27DB-BD31-4B8C-83A1-F6EECF244321}">
                <p14:modId xmlns:p14="http://schemas.microsoft.com/office/powerpoint/2010/main" val="18832409"/>
              </p:ext>
            </p:extLst>
          </p:nvPr>
        </p:nvGraphicFramePr>
        <p:xfrm>
          <a:off x="1741132" y="1540042"/>
          <a:ext cx="5661736" cy="1285208"/>
        </p:xfrm>
        <a:graphic>
          <a:graphicData uri="http://schemas.openxmlformats.org/drawingml/2006/table">
            <a:tbl>
              <a:tblPr firstRow="1" firstCol="1" bandRow="1">
                <a:tableStyleId>{7E9639D4-E3E2-4D34-9284-5A2195B3D0D7}</a:tableStyleId>
              </a:tblPr>
              <a:tblGrid>
                <a:gridCol w="1212516">
                  <a:extLst>
                    <a:ext uri="{9D8B030D-6E8A-4147-A177-3AD203B41FA5}">
                      <a16:colId xmlns:a16="http://schemas.microsoft.com/office/drawing/2014/main" val="2636022121"/>
                    </a:ext>
                  </a:extLst>
                </a:gridCol>
                <a:gridCol w="2124042">
                  <a:extLst>
                    <a:ext uri="{9D8B030D-6E8A-4147-A177-3AD203B41FA5}">
                      <a16:colId xmlns:a16="http://schemas.microsoft.com/office/drawing/2014/main" val="243444389"/>
                    </a:ext>
                  </a:extLst>
                </a:gridCol>
                <a:gridCol w="2325178">
                  <a:extLst>
                    <a:ext uri="{9D8B030D-6E8A-4147-A177-3AD203B41FA5}">
                      <a16:colId xmlns:a16="http://schemas.microsoft.com/office/drawing/2014/main" val="1992238385"/>
                    </a:ext>
                  </a:extLst>
                </a:gridCol>
              </a:tblGrid>
              <a:tr h="321302">
                <a:tc>
                  <a:txBody>
                    <a:bodyPr/>
                    <a:lstStyle/>
                    <a:p>
                      <a:pPr algn="ctr">
                        <a:lnSpc>
                          <a:spcPct val="115000"/>
                        </a:lnSpc>
                        <a:spcAft>
                          <a:spcPts val="1000"/>
                        </a:spcAft>
                      </a:pPr>
                      <a:r>
                        <a:rPr lang="en-GB" sz="1200">
                          <a:effectLst/>
                        </a:rPr>
                        <a:t>Rumah Sakit</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n</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428537028"/>
                  </a:ext>
                </a:extLst>
              </a:tr>
              <a:tr h="321302">
                <a:tc>
                  <a:txBody>
                    <a:bodyPr/>
                    <a:lstStyle/>
                    <a:p>
                      <a:pPr algn="ctr">
                        <a:lnSpc>
                          <a:spcPct val="115000"/>
                        </a:lnSpc>
                        <a:spcAft>
                          <a:spcPts val="1000"/>
                        </a:spcAft>
                      </a:pPr>
                      <a:r>
                        <a:rPr lang="en-GB" sz="1200">
                          <a:effectLst/>
                        </a:rPr>
                        <a:t>RS Wahidin</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7</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35</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329931402"/>
                  </a:ext>
                </a:extLst>
              </a:tr>
              <a:tr h="321302">
                <a:tc>
                  <a:txBody>
                    <a:bodyPr/>
                    <a:lstStyle/>
                    <a:p>
                      <a:pPr algn="ctr">
                        <a:lnSpc>
                          <a:spcPct val="115000"/>
                        </a:lnSpc>
                        <a:spcAft>
                          <a:spcPts val="1000"/>
                        </a:spcAft>
                      </a:pPr>
                      <a:r>
                        <a:rPr lang="en-GB" sz="1200">
                          <a:effectLst/>
                        </a:rPr>
                        <a:t>RSP Unhas</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13</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65</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789096288"/>
                  </a:ext>
                </a:extLst>
              </a:tr>
              <a:tr h="321302">
                <a:tc>
                  <a:txBody>
                    <a:bodyPr/>
                    <a:lstStyle/>
                    <a:p>
                      <a:pPr algn="ctr">
                        <a:lnSpc>
                          <a:spcPct val="115000"/>
                        </a:lnSpc>
                        <a:spcAft>
                          <a:spcPts val="1000"/>
                        </a:spcAft>
                      </a:pPr>
                      <a:r>
                        <a:rPr lang="en-GB" sz="1200">
                          <a:effectLst/>
                        </a:rPr>
                        <a:t>Total </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20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100</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135597565"/>
                  </a:ext>
                </a:extLst>
              </a:tr>
            </a:tbl>
          </a:graphicData>
        </a:graphic>
      </p:graphicFrame>
    </p:spTree>
    <p:extLst>
      <p:ext uri="{BB962C8B-B14F-4D97-AF65-F5344CB8AC3E}">
        <p14:creationId xmlns:p14="http://schemas.microsoft.com/office/powerpoint/2010/main" val="15042811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4" name="Google Shape;614;p69">
            <a:extLst>
              <a:ext uri="{FF2B5EF4-FFF2-40B4-BE49-F238E27FC236}">
                <a16:creationId xmlns:a16="http://schemas.microsoft.com/office/drawing/2014/main" id="{A9F8A92C-684B-2236-9596-DBC25CA74AA1}"/>
              </a:ext>
            </a:extLst>
          </p:cNvPr>
          <p:cNvSpPr/>
          <p:nvPr/>
        </p:nvSpPr>
        <p:spPr>
          <a:xfrm>
            <a:off x="1475873" y="2870832"/>
            <a:ext cx="6506121" cy="827486"/>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spcAft>
                <a:spcPts val="1000"/>
              </a:spcAft>
            </a:pPr>
            <a:r>
              <a:rPr lang="en-US" sz="1800" i="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Distribusi</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i="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Sampel</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i="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Berdasarkan</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Lokasi </a:t>
            </a:r>
            <a:r>
              <a:rPr lang="en-US" sz="1800" i="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Kavum</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Nasi yang </a:t>
            </a:r>
            <a:r>
              <a:rPr lang="en-US" sz="1800" i="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Dinilai</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i="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dari</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i="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Resistensi</a:t>
            </a:r>
            <a:r>
              <a:rPr lang="en-US" sz="1800" i="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Nasal</a:t>
            </a:r>
          </a:p>
        </p:txBody>
      </p:sp>
      <p:graphicFrame>
        <p:nvGraphicFramePr>
          <p:cNvPr id="2" name="Table 1">
            <a:extLst>
              <a:ext uri="{FF2B5EF4-FFF2-40B4-BE49-F238E27FC236}">
                <a16:creationId xmlns:a16="http://schemas.microsoft.com/office/drawing/2014/main" id="{239F6724-BEB1-D667-890C-E5AA6B95A133}"/>
              </a:ext>
            </a:extLst>
          </p:cNvPr>
          <p:cNvGraphicFramePr>
            <a:graphicFrameLocks noGrp="1"/>
          </p:cNvGraphicFramePr>
          <p:nvPr>
            <p:extLst>
              <p:ext uri="{D42A27DB-BD31-4B8C-83A1-F6EECF244321}">
                <p14:modId xmlns:p14="http://schemas.microsoft.com/office/powerpoint/2010/main" val="3458960743"/>
              </p:ext>
            </p:extLst>
          </p:nvPr>
        </p:nvGraphicFramePr>
        <p:xfrm>
          <a:off x="2032400" y="1429559"/>
          <a:ext cx="5121910" cy="1220344"/>
        </p:xfrm>
        <a:graphic>
          <a:graphicData uri="http://schemas.openxmlformats.org/drawingml/2006/table">
            <a:tbl>
              <a:tblPr firstRow="1" firstCol="1" bandRow="1">
                <a:tableStyleId>{793D81CF-94F2-401A-BA57-92F5A7B2D0C5}</a:tableStyleId>
              </a:tblPr>
              <a:tblGrid>
                <a:gridCol w="1320400">
                  <a:extLst>
                    <a:ext uri="{9D8B030D-6E8A-4147-A177-3AD203B41FA5}">
                      <a16:colId xmlns:a16="http://schemas.microsoft.com/office/drawing/2014/main" val="3410078845"/>
                    </a:ext>
                  </a:extLst>
                </a:gridCol>
                <a:gridCol w="1697755">
                  <a:extLst>
                    <a:ext uri="{9D8B030D-6E8A-4147-A177-3AD203B41FA5}">
                      <a16:colId xmlns:a16="http://schemas.microsoft.com/office/drawing/2014/main" val="3015260848"/>
                    </a:ext>
                  </a:extLst>
                </a:gridCol>
                <a:gridCol w="2103755">
                  <a:extLst>
                    <a:ext uri="{9D8B030D-6E8A-4147-A177-3AD203B41FA5}">
                      <a16:colId xmlns:a16="http://schemas.microsoft.com/office/drawing/2014/main" val="667597355"/>
                    </a:ext>
                  </a:extLst>
                </a:gridCol>
              </a:tblGrid>
              <a:tr h="193040">
                <a:tc>
                  <a:txBody>
                    <a:bodyPr/>
                    <a:lstStyle/>
                    <a:p>
                      <a:pPr algn="l">
                        <a:lnSpc>
                          <a:spcPct val="115000"/>
                        </a:lnSpc>
                        <a:spcAft>
                          <a:spcPts val="1000"/>
                        </a:spcAft>
                      </a:pPr>
                      <a:r>
                        <a:rPr lang="en-GB" sz="1200">
                          <a:effectLst/>
                        </a:rPr>
                        <a:t>  Kavum Nasi</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            n</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192113907"/>
                  </a:ext>
                </a:extLst>
              </a:tr>
              <a:tr h="205105">
                <a:tc>
                  <a:txBody>
                    <a:bodyPr/>
                    <a:lstStyle/>
                    <a:p>
                      <a:pPr algn="just">
                        <a:lnSpc>
                          <a:spcPct val="115000"/>
                        </a:lnSpc>
                        <a:spcAft>
                          <a:spcPts val="1000"/>
                        </a:spcAft>
                      </a:pPr>
                      <a:r>
                        <a:rPr lang="en-GB" sz="1200">
                          <a:effectLst/>
                        </a:rPr>
                        <a:t>Kanan (&gt;0,5)</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l">
                        <a:lnSpc>
                          <a:spcPct val="115000"/>
                        </a:lnSpc>
                        <a:spcAft>
                          <a:spcPts val="1000"/>
                        </a:spcAft>
                      </a:pPr>
                      <a:r>
                        <a:rPr lang="en-GB" sz="1200" dirty="0">
                          <a:effectLst/>
                        </a:rPr>
                        <a:t>                       5</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25</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275755908"/>
                  </a:ext>
                </a:extLst>
              </a:tr>
              <a:tr h="211455">
                <a:tc>
                  <a:txBody>
                    <a:bodyPr/>
                    <a:lstStyle/>
                    <a:p>
                      <a:pPr algn="just">
                        <a:lnSpc>
                          <a:spcPct val="115000"/>
                        </a:lnSpc>
                        <a:spcAft>
                          <a:spcPts val="1000"/>
                        </a:spcAft>
                      </a:pPr>
                      <a:r>
                        <a:rPr lang="en-GB" sz="1200">
                          <a:effectLst/>
                        </a:rPr>
                        <a:t>Kiri (&gt;0,5)</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            4</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20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935709917"/>
                  </a:ext>
                </a:extLst>
              </a:tr>
              <a:tr h="198755">
                <a:tc>
                  <a:txBody>
                    <a:bodyPr/>
                    <a:lstStyle/>
                    <a:p>
                      <a:pPr algn="just">
                        <a:lnSpc>
                          <a:spcPct val="115000"/>
                        </a:lnSpc>
                        <a:spcAft>
                          <a:spcPts val="1000"/>
                        </a:spcAft>
                      </a:pPr>
                      <a:r>
                        <a:rPr lang="en-GB" sz="1200">
                          <a:effectLst/>
                        </a:rPr>
                        <a:t>Kanan &amp; Kiri</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            2</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10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623285512"/>
                  </a:ext>
                </a:extLst>
              </a:tr>
              <a:tr h="211455">
                <a:tc>
                  <a:txBody>
                    <a:bodyPr/>
                    <a:lstStyle/>
                    <a:p>
                      <a:pPr algn="just">
                        <a:lnSpc>
                          <a:spcPct val="115000"/>
                        </a:lnSpc>
                        <a:spcAft>
                          <a:spcPts val="1000"/>
                        </a:spcAft>
                      </a:pPr>
                      <a:r>
                        <a:rPr lang="en-GB" sz="1200">
                          <a:effectLst/>
                        </a:rPr>
                        <a:t>Normal (&lt;0,5)</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            9</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45</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706711412"/>
                  </a:ext>
                </a:extLst>
              </a:tr>
              <a:tr h="186690">
                <a:tc>
                  <a:txBody>
                    <a:bodyPr/>
                    <a:lstStyle/>
                    <a:p>
                      <a:pPr algn="ctr">
                        <a:lnSpc>
                          <a:spcPct val="115000"/>
                        </a:lnSpc>
                        <a:spcAft>
                          <a:spcPts val="1000"/>
                        </a:spcAft>
                      </a:pPr>
                      <a:r>
                        <a:rPr lang="en-GB" sz="1200">
                          <a:effectLst/>
                        </a:rPr>
                        <a:t>Total </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a:effectLst/>
                        </a:rPr>
                        <a:t>            20</a:t>
                      </a:r>
                      <a:endParaRPr lang="en-US" sz="1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ctr">
                        <a:lnSpc>
                          <a:spcPct val="115000"/>
                        </a:lnSpc>
                        <a:spcAft>
                          <a:spcPts val="1000"/>
                        </a:spcAft>
                      </a:pPr>
                      <a:r>
                        <a:rPr lang="en-GB" sz="1200" dirty="0">
                          <a:effectLst/>
                        </a:rPr>
                        <a:t>100</a:t>
                      </a:r>
                      <a:endParaRPr lang="en-US" sz="1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216971026"/>
                  </a:ext>
                </a:extLst>
              </a:tr>
            </a:tbl>
          </a:graphicData>
        </a:graphic>
      </p:graphicFrame>
    </p:spTree>
    <p:extLst>
      <p:ext uri="{BB962C8B-B14F-4D97-AF65-F5344CB8AC3E}">
        <p14:creationId xmlns:p14="http://schemas.microsoft.com/office/powerpoint/2010/main" val="203031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4" name="Picture 3">
            <a:extLst>
              <a:ext uri="{FF2B5EF4-FFF2-40B4-BE49-F238E27FC236}">
                <a16:creationId xmlns:a16="http://schemas.microsoft.com/office/drawing/2014/main" id="{F45F6858-63AB-552D-159B-13D70673FB47}"/>
              </a:ext>
            </a:extLst>
          </p:cNvPr>
          <p:cNvPicPr>
            <a:picLocks noChangeAspect="1"/>
          </p:cNvPicPr>
          <p:nvPr/>
        </p:nvPicPr>
        <p:blipFill>
          <a:blip r:embed="rId4"/>
          <a:stretch>
            <a:fillRect/>
          </a:stretch>
        </p:blipFill>
        <p:spPr>
          <a:xfrm>
            <a:off x="191221" y="1143000"/>
            <a:ext cx="4646321" cy="2421630"/>
          </a:xfrm>
          <a:prstGeom prst="rect">
            <a:avLst/>
          </a:prstGeom>
        </p:spPr>
      </p:pic>
      <p:pic>
        <p:nvPicPr>
          <p:cNvPr id="5" name="image3.png">
            <a:extLst>
              <a:ext uri="{FF2B5EF4-FFF2-40B4-BE49-F238E27FC236}">
                <a16:creationId xmlns:a16="http://schemas.microsoft.com/office/drawing/2014/main" id="{D791C1CE-01A4-C3FA-F4A0-D2048B163E73}"/>
              </a:ext>
            </a:extLst>
          </p:cNvPr>
          <p:cNvPicPr/>
          <p:nvPr/>
        </p:nvPicPr>
        <p:blipFill>
          <a:blip r:embed="rId5">
            <a:extLst>
              <a:ext uri="{28A0092B-C50C-407E-A947-70E740481C1C}">
                <a14:useLocalDpi xmlns:a14="http://schemas.microsoft.com/office/drawing/2010/main" val="0"/>
              </a:ext>
            </a:extLst>
          </a:blip>
          <a:srcRect/>
          <a:stretch>
            <a:fillRect/>
          </a:stretch>
        </p:blipFill>
        <p:spPr>
          <a:xfrm>
            <a:off x="5028763" y="1216479"/>
            <a:ext cx="4025429" cy="2348151"/>
          </a:xfrm>
          <a:prstGeom prst="rect">
            <a:avLst/>
          </a:prstGeom>
          <a:ln/>
        </p:spPr>
      </p:pic>
    </p:spTree>
    <p:extLst>
      <p:ext uri="{BB962C8B-B14F-4D97-AF65-F5344CB8AC3E}">
        <p14:creationId xmlns:p14="http://schemas.microsoft.com/office/powerpoint/2010/main" val="308906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2" name="image5.png">
            <a:extLst>
              <a:ext uri="{FF2B5EF4-FFF2-40B4-BE49-F238E27FC236}">
                <a16:creationId xmlns:a16="http://schemas.microsoft.com/office/drawing/2014/main" id="{974D8CA8-3740-845B-29E3-47088E87EF62}"/>
              </a:ext>
            </a:extLst>
          </p:cNvPr>
          <p:cNvPicPr/>
          <p:nvPr/>
        </p:nvPicPr>
        <p:blipFill>
          <a:blip r:embed="rId4">
            <a:extLst>
              <a:ext uri="{28A0092B-C50C-407E-A947-70E740481C1C}">
                <a14:useLocalDpi xmlns:a14="http://schemas.microsoft.com/office/drawing/2010/main" val="0"/>
              </a:ext>
            </a:extLst>
          </a:blip>
          <a:srcRect/>
          <a:stretch>
            <a:fillRect/>
          </a:stretch>
        </p:blipFill>
        <p:spPr>
          <a:xfrm>
            <a:off x="513507" y="1080485"/>
            <a:ext cx="3689350" cy="2616986"/>
          </a:xfrm>
          <a:prstGeom prst="rect">
            <a:avLst/>
          </a:prstGeom>
          <a:ln/>
        </p:spPr>
      </p:pic>
      <p:pic>
        <p:nvPicPr>
          <p:cNvPr id="3" name="image11.png">
            <a:extLst>
              <a:ext uri="{FF2B5EF4-FFF2-40B4-BE49-F238E27FC236}">
                <a16:creationId xmlns:a16="http://schemas.microsoft.com/office/drawing/2014/main" id="{7CC2C206-1A0E-1C53-0C83-1963B7B4BCB9}"/>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639500" y="1080485"/>
            <a:ext cx="3689350" cy="2616986"/>
          </a:xfrm>
          <a:prstGeom prst="rect">
            <a:avLst/>
          </a:prstGeom>
          <a:ln/>
        </p:spPr>
      </p:pic>
    </p:spTree>
    <p:extLst>
      <p:ext uri="{BB962C8B-B14F-4D97-AF65-F5344CB8AC3E}">
        <p14:creationId xmlns:p14="http://schemas.microsoft.com/office/powerpoint/2010/main" val="1954654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639248" y="3614211"/>
            <a:ext cx="5864748" cy="430887"/>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p>
        </p:txBody>
      </p:sp>
      <p:graphicFrame>
        <p:nvGraphicFramePr>
          <p:cNvPr id="13" name="Object 12">
            <a:extLst>
              <a:ext uri="{FF2B5EF4-FFF2-40B4-BE49-F238E27FC236}">
                <a16:creationId xmlns:a16="http://schemas.microsoft.com/office/drawing/2014/main" id="{75C30350-FDA3-A045-81CB-18CC6C4727A1}"/>
              </a:ext>
            </a:extLst>
          </p:cNvPr>
          <p:cNvGraphicFramePr>
            <a:graphicFrameLocks noChangeAspect="1"/>
          </p:cNvGraphicFramePr>
          <p:nvPr>
            <p:extLst>
              <p:ext uri="{D42A27DB-BD31-4B8C-83A1-F6EECF244321}">
                <p14:modId xmlns:p14="http://schemas.microsoft.com/office/powerpoint/2010/main" val="3804295087"/>
              </p:ext>
            </p:extLst>
          </p:nvPr>
        </p:nvGraphicFramePr>
        <p:xfrm>
          <a:off x="1639248" y="1011468"/>
          <a:ext cx="7823289" cy="2106270"/>
        </p:xfrm>
        <a:graphic>
          <a:graphicData uri="http://schemas.openxmlformats.org/presentationml/2006/ole">
            <mc:AlternateContent xmlns:mc="http://schemas.openxmlformats.org/markup-compatibility/2006">
              <mc:Choice xmlns:v="urn:schemas-microsoft-com:vml" Requires="v">
                <p:oleObj name="Document" r:id="rId4" imgW="5943600" imgH="1600200" progId="Word.Document.12">
                  <p:embed/>
                </p:oleObj>
              </mc:Choice>
              <mc:Fallback>
                <p:oleObj name="Document" r:id="rId4" imgW="5943600" imgH="1600200" progId="Word.Document.12">
                  <p:embed/>
                  <p:pic>
                    <p:nvPicPr>
                      <p:cNvPr id="0" name=""/>
                      <p:cNvPicPr/>
                      <p:nvPr/>
                    </p:nvPicPr>
                    <p:blipFill>
                      <a:blip r:embed="rId5"/>
                      <a:stretch>
                        <a:fillRect/>
                      </a:stretch>
                    </p:blipFill>
                    <p:spPr>
                      <a:xfrm>
                        <a:off x="1639248" y="1011468"/>
                        <a:ext cx="7823289" cy="2106270"/>
                      </a:xfrm>
                      <a:prstGeom prst="rect">
                        <a:avLst/>
                      </a:prstGeom>
                    </p:spPr>
                  </p:pic>
                </p:oleObj>
              </mc:Fallback>
            </mc:AlternateContent>
          </a:graphicData>
        </a:graphic>
      </p:graphicFrame>
      <p:sp>
        <p:nvSpPr>
          <p:cNvPr id="15" name="TextBox 14">
            <a:extLst>
              <a:ext uri="{FF2B5EF4-FFF2-40B4-BE49-F238E27FC236}">
                <a16:creationId xmlns:a16="http://schemas.microsoft.com/office/drawing/2014/main" id="{837FE328-3FA0-CFB5-05FE-9092A5019D26}"/>
              </a:ext>
            </a:extLst>
          </p:cNvPr>
          <p:cNvSpPr txBox="1"/>
          <p:nvPr/>
        </p:nvSpPr>
        <p:spPr>
          <a:xfrm>
            <a:off x="1566279" y="2926391"/>
            <a:ext cx="4816642" cy="307777"/>
          </a:xfrm>
          <a:prstGeom prst="rect">
            <a:avLst/>
          </a:prstGeom>
          <a:noFill/>
        </p:spPr>
        <p:txBody>
          <a:bodyPr wrap="square">
            <a:spAutoFit/>
          </a:bodyPr>
          <a:lstStyle/>
          <a:p>
            <a:r>
              <a:rPr lang="en-ID" sz="1400" baseline="30000" dirty="0">
                <a:solidFill>
                  <a:srgbClr val="000000"/>
                </a:solidFill>
                <a:effectLst/>
                <a:latin typeface="Times New Roman" panose="02020603050405020304" pitchFamily="18" charset="0"/>
                <a:ea typeface="DengXian" panose="02010600030101010101" pitchFamily="2" charset="-122"/>
              </a:rPr>
              <a:t>1)</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(p=0,063)    </a:t>
            </a:r>
            <a:r>
              <a:rPr lang="en-ID" sz="1400" baseline="30000" dirty="0">
                <a:solidFill>
                  <a:srgbClr val="000000"/>
                </a:solidFill>
                <a:effectLst/>
                <a:latin typeface="Times New Roman" panose="02020603050405020304" pitchFamily="18" charset="0"/>
                <a:ea typeface="DengXian" panose="02010600030101010101" pitchFamily="2" charset="-122"/>
              </a:rPr>
              <a:t>2)</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(p=0,063)</a:t>
            </a:r>
            <a:endParaRPr lang="en-US" sz="1400" dirty="0">
              <a:solidFill>
                <a:srgbClr val="000000"/>
              </a:solidFill>
              <a:effectLst/>
              <a:latin typeface="Courier New" panose="02070309020205020404" pitchFamily="49" charset="0"/>
              <a:ea typeface="DengXian" panose="02010600030101010101" pitchFamily="2" charset="-122"/>
            </a:endParaRPr>
          </a:p>
        </p:txBody>
      </p:sp>
    </p:spTree>
    <p:extLst>
      <p:ext uri="{BB962C8B-B14F-4D97-AF65-F5344CB8AC3E}">
        <p14:creationId xmlns:p14="http://schemas.microsoft.com/office/powerpoint/2010/main" val="9001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3" name="Picture 2">
            <a:extLst>
              <a:ext uri="{FF2B5EF4-FFF2-40B4-BE49-F238E27FC236}">
                <a16:creationId xmlns:a16="http://schemas.microsoft.com/office/drawing/2014/main" id="{AE1A6E6A-E2C0-7F58-894A-805C4234ADDC}"/>
              </a:ext>
            </a:extLst>
          </p:cNvPr>
          <p:cNvPicPr>
            <a:picLocks noChangeAspect="1"/>
          </p:cNvPicPr>
          <p:nvPr/>
        </p:nvPicPr>
        <p:blipFill>
          <a:blip r:embed="rId4"/>
          <a:stretch>
            <a:fillRect/>
          </a:stretch>
        </p:blipFill>
        <p:spPr>
          <a:xfrm>
            <a:off x="0" y="1071680"/>
            <a:ext cx="4506686" cy="2610413"/>
          </a:xfrm>
          <a:prstGeom prst="rect">
            <a:avLst/>
          </a:prstGeom>
        </p:spPr>
      </p:pic>
      <p:pic>
        <p:nvPicPr>
          <p:cNvPr id="4" name="image1.png">
            <a:extLst>
              <a:ext uri="{FF2B5EF4-FFF2-40B4-BE49-F238E27FC236}">
                <a16:creationId xmlns:a16="http://schemas.microsoft.com/office/drawing/2014/main" id="{6948B17D-154E-A845-5656-7DBE5D053025}"/>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839607" y="1137076"/>
            <a:ext cx="3994150" cy="2428675"/>
          </a:xfrm>
          <a:prstGeom prst="rect">
            <a:avLst/>
          </a:prstGeom>
          <a:ln/>
        </p:spPr>
      </p:pic>
    </p:spTree>
    <p:extLst>
      <p:ext uri="{BB962C8B-B14F-4D97-AF65-F5344CB8AC3E}">
        <p14:creationId xmlns:p14="http://schemas.microsoft.com/office/powerpoint/2010/main" val="132759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4" name="image9.png">
            <a:extLst>
              <a:ext uri="{FF2B5EF4-FFF2-40B4-BE49-F238E27FC236}">
                <a16:creationId xmlns:a16="http://schemas.microsoft.com/office/drawing/2014/main" id="{93F80D9A-D514-71D1-CD4C-27F0AAB1E3FF}"/>
              </a:ext>
            </a:extLst>
          </p:cNvPr>
          <p:cNvPicPr/>
          <p:nvPr/>
        </p:nvPicPr>
        <p:blipFill>
          <a:blip r:embed="rId4">
            <a:extLst>
              <a:ext uri="{28A0092B-C50C-407E-A947-70E740481C1C}">
                <a14:useLocalDpi xmlns:a14="http://schemas.microsoft.com/office/drawing/2010/main" val="0"/>
              </a:ext>
            </a:extLst>
          </a:blip>
          <a:srcRect/>
          <a:stretch>
            <a:fillRect/>
          </a:stretch>
        </p:blipFill>
        <p:spPr>
          <a:xfrm>
            <a:off x="408214" y="1110343"/>
            <a:ext cx="3820886" cy="2590729"/>
          </a:xfrm>
          <a:prstGeom prst="rect">
            <a:avLst/>
          </a:prstGeom>
          <a:ln/>
        </p:spPr>
      </p:pic>
      <p:pic>
        <p:nvPicPr>
          <p:cNvPr id="5" name="image6.png">
            <a:extLst>
              <a:ext uri="{FF2B5EF4-FFF2-40B4-BE49-F238E27FC236}">
                <a16:creationId xmlns:a16="http://schemas.microsoft.com/office/drawing/2014/main" id="{B57D70FB-202E-BF41-6816-08417508BD31}"/>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637315" y="1110343"/>
            <a:ext cx="3702527" cy="2590729"/>
          </a:xfrm>
          <a:prstGeom prst="rect">
            <a:avLst/>
          </a:prstGeom>
          <a:ln/>
        </p:spPr>
      </p:pic>
    </p:spTree>
    <p:extLst>
      <p:ext uri="{BB962C8B-B14F-4D97-AF65-F5344CB8AC3E}">
        <p14:creationId xmlns:p14="http://schemas.microsoft.com/office/powerpoint/2010/main" val="1084731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639248" y="3614211"/>
            <a:ext cx="5864748" cy="430887"/>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a:t>
            </a:r>
          </a:p>
        </p:txBody>
      </p:sp>
      <p:graphicFrame>
        <p:nvGraphicFramePr>
          <p:cNvPr id="3" name="Object 2">
            <a:extLst>
              <a:ext uri="{FF2B5EF4-FFF2-40B4-BE49-F238E27FC236}">
                <a16:creationId xmlns:a16="http://schemas.microsoft.com/office/drawing/2014/main" id="{247CEE04-7639-9027-646E-8AA5A6BF5FF5}"/>
              </a:ext>
            </a:extLst>
          </p:cNvPr>
          <p:cNvGraphicFramePr>
            <a:graphicFrameLocks noChangeAspect="1"/>
          </p:cNvGraphicFramePr>
          <p:nvPr>
            <p:extLst>
              <p:ext uri="{D42A27DB-BD31-4B8C-83A1-F6EECF244321}">
                <p14:modId xmlns:p14="http://schemas.microsoft.com/office/powerpoint/2010/main" val="2862074456"/>
              </p:ext>
            </p:extLst>
          </p:nvPr>
        </p:nvGraphicFramePr>
        <p:xfrm>
          <a:off x="1639248" y="1055047"/>
          <a:ext cx="7914155" cy="2130734"/>
        </p:xfrm>
        <a:graphic>
          <a:graphicData uri="http://schemas.openxmlformats.org/presentationml/2006/ole">
            <mc:AlternateContent xmlns:mc="http://schemas.openxmlformats.org/markup-compatibility/2006">
              <mc:Choice xmlns:v="urn:schemas-microsoft-com:vml" Requires="v">
                <p:oleObj name="Document" r:id="rId4" imgW="5943600" imgH="1600200" progId="Word.Document.12">
                  <p:embed/>
                </p:oleObj>
              </mc:Choice>
              <mc:Fallback>
                <p:oleObj name="Document" r:id="rId4" imgW="5943600" imgH="1600200" progId="Word.Document.12">
                  <p:embed/>
                  <p:pic>
                    <p:nvPicPr>
                      <p:cNvPr id="0" name=""/>
                      <p:cNvPicPr/>
                      <p:nvPr/>
                    </p:nvPicPr>
                    <p:blipFill>
                      <a:blip r:embed="rId5"/>
                      <a:stretch>
                        <a:fillRect/>
                      </a:stretch>
                    </p:blipFill>
                    <p:spPr>
                      <a:xfrm>
                        <a:off x="1639248" y="1055047"/>
                        <a:ext cx="7914155" cy="2130734"/>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A7237D43-715F-A6AF-2515-910B954D1C4C}"/>
              </a:ext>
            </a:extLst>
          </p:cNvPr>
          <p:cNvSpPr txBox="1"/>
          <p:nvPr/>
        </p:nvSpPr>
        <p:spPr>
          <a:xfrm>
            <a:off x="1544221" y="2966881"/>
            <a:ext cx="4860758" cy="307777"/>
          </a:xfrm>
          <a:prstGeom prst="rect">
            <a:avLst/>
          </a:prstGeom>
          <a:noFill/>
        </p:spPr>
        <p:txBody>
          <a:bodyPr wrap="square">
            <a:spAutoFit/>
          </a:bodyPr>
          <a:lstStyle/>
          <a:p>
            <a:r>
              <a:rPr lang="en-ID" sz="1400" baseline="30000" dirty="0">
                <a:solidFill>
                  <a:srgbClr val="000000"/>
                </a:solidFill>
                <a:effectLst/>
                <a:latin typeface="Times New Roman" panose="02020603050405020304" pitchFamily="18" charset="0"/>
                <a:ea typeface="DengXian" panose="02010600030101010101" pitchFamily="2" charset="-122"/>
              </a:rPr>
              <a:t>1)</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(p=0,500)    </a:t>
            </a:r>
            <a:r>
              <a:rPr lang="en-ID" sz="1400" baseline="30000" dirty="0">
                <a:solidFill>
                  <a:srgbClr val="000000"/>
                </a:solidFill>
                <a:effectLst/>
                <a:latin typeface="Times New Roman" panose="02020603050405020304" pitchFamily="18" charset="0"/>
                <a:ea typeface="DengXian" panose="02010600030101010101" pitchFamily="2" charset="-122"/>
              </a:rPr>
              <a:t>2)</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(p=0,500)</a:t>
            </a:r>
            <a:endParaRPr lang="en-US" sz="1400" dirty="0">
              <a:solidFill>
                <a:srgbClr val="000000"/>
              </a:solidFill>
              <a:effectLst/>
              <a:latin typeface="Courier New" panose="02070309020205020404" pitchFamily="49" charset="0"/>
              <a:ea typeface="DengXian" panose="02010600030101010101" pitchFamily="2" charset="-122"/>
            </a:endParaRPr>
          </a:p>
        </p:txBody>
      </p:sp>
    </p:spTree>
    <p:extLst>
      <p:ext uri="{BB962C8B-B14F-4D97-AF65-F5344CB8AC3E}">
        <p14:creationId xmlns:p14="http://schemas.microsoft.com/office/powerpoint/2010/main" val="226430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4" name="Picture 3">
            <a:extLst>
              <a:ext uri="{FF2B5EF4-FFF2-40B4-BE49-F238E27FC236}">
                <a16:creationId xmlns:a16="http://schemas.microsoft.com/office/drawing/2014/main" id="{F57C426E-19B7-B003-0FE4-B31D9CD1A3AC}"/>
              </a:ext>
            </a:extLst>
          </p:cNvPr>
          <p:cNvPicPr>
            <a:picLocks noChangeAspect="1"/>
          </p:cNvPicPr>
          <p:nvPr/>
        </p:nvPicPr>
        <p:blipFill>
          <a:blip r:embed="rId4"/>
          <a:stretch>
            <a:fillRect/>
          </a:stretch>
        </p:blipFill>
        <p:spPr>
          <a:xfrm>
            <a:off x="80800" y="1163944"/>
            <a:ext cx="4278929" cy="2466225"/>
          </a:xfrm>
          <a:prstGeom prst="rect">
            <a:avLst/>
          </a:prstGeom>
        </p:spPr>
      </p:pic>
      <p:pic>
        <p:nvPicPr>
          <p:cNvPr id="5" name="image8.png">
            <a:extLst>
              <a:ext uri="{FF2B5EF4-FFF2-40B4-BE49-F238E27FC236}">
                <a16:creationId xmlns:a16="http://schemas.microsoft.com/office/drawing/2014/main" id="{0C417710-0D04-FBE2-BA1A-337D951722AC}"/>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571999" y="1163944"/>
            <a:ext cx="4155621" cy="2458459"/>
          </a:xfrm>
          <a:prstGeom prst="rect">
            <a:avLst/>
          </a:prstGeom>
          <a:ln/>
        </p:spPr>
      </p:pic>
    </p:spTree>
    <p:extLst>
      <p:ext uri="{BB962C8B-B14F-4D97-AF65-F5344CB8AC3E}">
        <p14:creationId xmlns:p14="http://schemas.microsoft.com/office/powerpoint/2010/main" val="69392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2" name="image4.png">
            <a:extLst>
              <a:ext uri="{FF2B5EF4-FFF2-40B4-BE49-F238E27FC236}">
                <a16:creationId xmlns:a16="http://schemas.microsoft.com/office/drawing/2014/main" id="{DA41526A-3835-BDCD-5610-4649E358E2FE}"/>
              </a:ext>
            </a:extLst>
          </p:cNvPr>
          <p:cNvPicPr/>
          <p:nvPr/>
        </p:nvPicPr>
        <p:blipFill>
          <a:blip r:embed="rId4">
            <a:extLst>
              <a:ext uri="{28A0092B-C50C-407E-A947-70E740481C1C}">
                <a14:useLocalDpi xmlns:a14="http://schemas.microsoft.com/office/drawing/2010/main" val="0"/>
              </a:ext>
            </a:extLst>
          </a:blip>
          <a:srcRect/>
          <a:stretch>
            <a:fillRect/>
          </a:stretch>
        </p:blipFill>
        <p:spPr>
          <a:xfrm>
            <a:off x="424524" y="1075201"/>
            <a:ext cx="3816804" cy="2631385"/>
          </a:xfrm>
          <a:prstGeom prst="rect">
            <a:avLst/>
          </a:prstGeom>
          <a:ln/>
        </p:spPr>
      </p:pic>
      <p:pic>
        <p:nvPicPr>
          <p:cNvPr id="3" name="image12.png">
            <a:extLst>
              <a:ext uri="{FF2B5EF4-FFF2-40B4-BE49-F238E27FC236}">
                <a16:creationId xmlns:a16="http://schemas.microsoft.com/office/drawing/2014/main" id="{F59DA70B-48BB-7F21-042F-3CEF473E7874}"/>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502601" y="1075201"/>
            <a:ext cx="3816804" cy="2631385"/>
          </a:xfrm>
          <a:prstGeom prst="rect">
            <a:avLst/>
          </a:prstGeom>
          <a:ln/>
        </p:spPr>
      </p:pic>
    </p:spTree>
    <p:extLst>
      <p:ext uri="{BB962C8B-B14F-4D97-AF65-F5344CB8AC3E}">
        <p14:creationId xmlns:p14="http://schemas.microsoft.com/office/powerpoint/2010/main" val="278274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639248" y="3614211"/>
            <a:ext cx="5864748" cy="430887"/>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a:t>
            </a:r>
          </a:p>
        </p:txBody>
      </p:sp>
      <p:graphicFrame>
        <p:nvGraphicFramePr>
          <p:cNvPr id="4" name="Object 3">
            <a:extLst>
              <a:ext uri="{FF2B5EF4-FFF2-40B4-BE49-F238E27FC236}">
                <a16:creationId xmlns:a16="http://schemas.microsoft.com/office/drawing/2014/main" id="{898E5A22-3849-62D4-57F0-39DAA03006AE}"/>
              </a:ext>
            </a:extLst>
          </p:cNvPr>
          <p:cNvGraphicFramePr>
            <a:graphicFrameLocks noChangeAspect="1"/>
          </p:cNvGraphicFramePr>
          <p:nvPr>
            <p:extLst>
              <p:ext uri="{D42A27DB-BD31-4B8C-83A1-F6EECF244321}">
                <p14:modId xmlns:p14="http://schemas.microsoft.com/office/powerpoint/2010/main" val="3717465517"/>
              </p:ext>
            </p:extLst>
          </p:nvPr>
        </p:nvGraphicFramePr>
        <p:xfrm>
          <a:off x="1576137" y="1040865"/>
          <a:ext cx="8657944" cy="2330985"/>
        </p:xfrm>
        <a:graphic>
          <a:graphicData uri="http://schemas.openxmlformats.org/presentationml/2006/ole">
            <mc:AlternateContent xmlns:mc="http://schemas.openxmlformats.org/markup-compatibility/2006">
              <mc:Choice xmlns:v="urn:schemas-microsoft-com:vml" Requires="v">
                <p:oleObj name="Document" r:id="rId4" imgW="5943600" imgH="1600200" progId="Word.Document.12">
                  <p:embed/>
                </p:oleObj>
              </mc:Choice>
              <mc:Fallback>
                <p:oleObj name="Document" r:id="rId4" imgW="5943600" imgH="1600200" progId="Word.Document.12">
                  <p:embed/>
                  <p:pic>
                    <p:nvPicPr>
                      <p:cNvPr id="0" name=""/>
                      <p:cNvPicPr/>
                      <p:nvPr/>
                    </p:nvPicPr>
                    <p:blipFill>
                      <a:blip r:embed="rId5"/>
                      <a:stretch>
                        <a:fillRect/>
                      </a:stretch>
                    </p:blipFill>
                    <p:spPr>
                      <a:xfrm>
                        <a:off x="1576137" y="1040865"/>
                        <a:ext cx="8657944" cy="2330985"/>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13665E8A-CF2C-618B-2570-9154A141E5B9}"/>
              </a:ext>
            </a:extLst>
          </p:cNvPr>
          <p:cNvSpPr txBox="1"/>
          <p:nvPr/>
        </p:nvSpPr>
        <p:spPr>
          <a:xfrm>
            <a:off x="1576137" y="3185253"/>
            <a:ext cx="5237746" cy="307777"/>
          </a:xfrm>
          <a:prstGeom prst="rect">
            <a:avLst/>
          </a:prstGeom>
          <a:noFill/>
        </p:spPr>
        <p:txBody>
          <a:bodyPr wrap="square">
            <a:spAutoFit/>
          </a:bodyPr>
          <a:lstStyle/>
          <a:p>
            <a:r>
              <a:rPr lang="en-ID" sz="1400" baseline="30000" dirty="0">
                <a:solidFill>
                  <a:srgbClr val="000000"/>
                </a:solidFill>
                <a:effectLst/>
                <a:latin typeface="Times New Roman" panose="02020603050405020304" pitchFamily="18" charset="0"/>
                <a:ea typeface="DengXian" panose="02010600030101010101" pitchFamily="2" charset="-122"/>
              </a:rPr>
              <a:t>1)</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(p=1,000)    </a:t>
            </a:r>
            <a:r>
              <a:rPr lang="en-ID" sz="1400" baseline="30000" dirty="0">
                <a:solidFill>
                  <a:srgbClr val="000000"/>
                </a:solidFill>
                <a:effectLst/>
                <a:latin typeface="Times New Roman" panose="02020603050405020304" pitchFamily="18" charset="0"/>
                <a:ea typeface="DengXian" panose="02010600030101010101" pitchFamily="2" charset="-122"/>
              </a:rPr>
              <a:t>2)</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(p=0,250)</a:t>
            </a:r>
            <a:endParaRPr lang="en-US" sz="1400" dirty="0">
              <a:solidFill>
                <a:srgbClr val="000000"/>
              </a:solidFill>
              <a:effectLst/>
              <a:latin typeface="Courier New" panose="02070309020205020404" pitchFamily="49" charset="0"/>
              <a:ea typeface="DengXian" panose="02010600030101010101" pitchFamily="2" charset="-122"/>
            </a:endParaRPr>
          </a:p>
        </p:txBody>
      </p:sp>
    </p:spTree>
    <p:extLst>
      <p:ext uri="{BB962C8B-B14F-4D97-AF65-F5344CB8AC3E}">
        <p14:creationId xmlns:p14="http://schemas.microsoft.com/office/powerpoint/2010/main" val="899402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3" name="Picture 2">
            <a:extLst>
              <a:ext uri="{FF2B5EF4-FFF2-40B4-BE49-F238E27FC236}">
                <a16:creationId xmlns:a16="http://schemas.microsoft.com/office/drawing/2014/main" id="{4138DA50-A350-36C0-AF27-04E6D1C6ED68}"/>
              </a:ext>
            </a:extLst>
          </p:cNvPr>
          <p:cNvPicPr>
            <a:picLocks noChangeAspect="1"/>
          </p:cNvPicPr>
          <p:nvPr/>
        </p:nvPicPr>
        <p:blipFill>
          <a:blip r:embed="rId4"/>
          <a:stretch>
            <a:fillRect/>
          </a:stretch>
        </p:blipFill>
        <p:spPr>
          <a:xfrm>
            <a:off x="160196" y="1216479"/>
            <a:ext cx="4189121" cy="2441121"/>
          </a:xfrm>
          <a:prstGeom prst="rect">
            <a:avLst/>
          </a:prstGeom>
        </p:spPr>
      </p:pic>
      <p:pic>
        <p:nvPicPr>
          <p:cNvPr id="5" name="image7.png">
            <a:extLst>
              <a:ext uri="{FF2B5EF4-FFF2-40B4-BE49-F238E27FC236}">
                <a16:creationId xmlns:a16="http://schemas.microsoft.com/office/drawing/2014/main" id="{D7069706-5B3F-956A-2B5F-702DE18F7562}"/>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649068" y="1102179"/>
            <a:ext cx="3866281" cy="2441122"/>
          </a:xfrm>
          <a:prstGeom prst="rect">
            <a:avLst/>
          </a:prstGeom>
          <a:ln/>
        </p:spPr>
      </p:pic>
    </p:spTree>
    <p:extLst>
      <p:ext uri="{BB962C8B-B14F-4D97-AF65-F5344CB8AC3E}">
        <p14:creationId xmlns:p14="http://schemas.microsoft.com/office/powerpoint/2010/main" val="46770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707126" y="3869806"/>
            <a:ext cx="5864748" cy="6001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 </a:t>
            </a:r>
            <a:r>
              <a:rPr lang="en-US" sz="1100" dirty="0" err="1"/>
              <a:t>resistensi</a:t>
            </a:r>
            <a:r>
              <a:rPr lang="en-US" sz="1100" dirty="0"/>
              <a:t> post-op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a:t>
            </a:r>
            <a:r>
              <a:rPr lang="en-US" sz="1100" dirty="0" err="1"/>
              <a:t>pembedahan</a:t>
            </a:r>
            <a:r>
              <a:rPr lang="en-US" sz="1100" dirty="0"/>
              <a:t> BSEF.</a:t>
            </a:r>
          </a:p>
        </p:txBody>
      </p:sp>
      <p:pic>
        <p:nvPicPr>
          <p:cNvPr id="4" name="image10.png">
            <a:extLst>
              <a:ext uri="{FF2B5EF4-FFF2-40B4-BE49-F238E27FC236}">
                <a16:creationId xmlns:a16="http://schemas.microsoft.com/office/drawing/2014/main" id="{7B74CE03-2373-50DE-3180-62DA00DFD47D}"/>
              </a:ext>
            </a:extLst>
          </p:cNvPr>
          <p:cNvPicPr/>
          <p:nvPr/>
        </p:nvPicPr>
        <p:blipFill>
          <a:blip r:embed="rId4">
            <a:extLst>
              <a:ext uri="{28A0092B-C50C-407E-A947-70E740481C1C}">
                <a14:useLocalDpi xmlns:a14="http://schemas.microsoft.com/office/drawing/2010/main" val="0"/>
              </a:ext>
            </a:extLst>
          </a:blip>
          <a:srcRect/>
          <a:stretch>
            <a:fillRect/>
          </a:stretch>
        </p:blipFill>
        <p:spPr>
          <a:xfrm>
            <a:off x="463791" y="1065213"/>
            <a:ext cx="3764914" cy="2589196"/>
          </a:xfrm>
          <a:prstGeom prst="rect">
            <a:avLst/>
          </a:prstGeom>
          <a:ln/>
        </p:spPr>
      </p:pic>
      <p:pic>
        <p:nvPicPr>
          <p:cNvPr id="5" name="image2.png">
            <a:extLst>
              <a:ext uri="{FF2B5EF4-FFF2-40B4-BE49-F238E27FC236}">
                <a16:creationId xmlns:a16="http://schemas.microsoft.com/office/drawing/2014/main" id="{86E75D86-3779-6E69-117A-DC45993A9D2D}"/>
              </a:ext>
            </a:extLst>
          </p:cNvPr>
          <p:cNvPicPr/>
          <p:nvPr/>
        </p:nvPicPr>
        <p:blipFill>
          <a:blip r:embed="rId5">
            <a:extLst>
              <a:ext uri="{28A0092B-C50C-407E-A947-70E740481C1C}">
                <a14:useLocalDpi xmlns:a14="http://schemas.microsoft.com/office/drawing/2010/main" val="0"/>
              </a:ext>
            </a:extLst>
          </a:blip>
          <a:srcRect/>
          <a:stretch>
            <a:fillRect/>
          </a:stretch>
        </p:blipFill>
        <p:spPr>
          <a:xfrm>
            <a:off x="4572000" y="1065213"/>
            <a:ext cx="3752374" cy="2589196"/>
          </a:xfrm>
          <a:prstGeom prst="rect">
            <a:avLst/>
          </a:prstGeom>
          <a:ln/>
        </p:spPr>
      </p:pic>
    </p:spTree>
    <p:extLst>
      <p:ext uri="{BB962C8B-B14F-4D97-AF65-F5344CB8AC3E}">
        <p14:creationId xmlns:p14="http://schemas.microsoft.com/office/powerpoint/2010/main" val="270230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2" name="Google Shape;602;p68"/>
          <p:cNvSpPr txBox="1">
            <a:spLocks noGrp="1"/>
          </p:cNvSpPr>
          <p:nvPr>
            <p:ph type="title"/>
          </p:nvPr>
        </p:nvSpPr>
        <p:spPr>
          <a:xfrm>
            <a:off x="90200" y="215704"/>
            <a:ext cx="3884400" cy="496200"/>
          </a:xfrm>
          <a:prstGeom prst="rect">
            <a:avLst/>
          </a:prstGeom>
        </p:spPr>
        <p:txBody>
          <a:bodyPr spcFirstLastPara="1" wrap="square" lIns="0" tIns="0" rIns="0" bIns="0" anchor="b" anchorCtr="0">
            <a:normAutofit/>
          </a:bodyPr>
          <a:lstStyle/>
          <a:p>
            <a:pPr marL="0" lvl="0" indent="0" algn="l" rtl="0">
              <a:spcBef>
                <a:spcPts val="0"/>
              </a:spcBef>
              <a:spcAft>
                <a:spcPts val="0"/>
              </a:spcAft>
              <a:buNone/>
            </a:pPr>
            <a:r>
              <a:rPr lang="id" dirty="0"/>
              <a:t>Hasil Penelitian</a:t>
            </a:r>
            <a:endParaRPr dirty="0"/>
          </a:p>
        </p:txBody>
      </p:sp>
      <p:sp>
        <p:nvSpPr>
          <p:cNvPr id="606" name="Google Shape;606;p68"/>
          <p:cNvSpPr/>
          <p:nvPr/>
        </p:nvSpPr>
        <p:spPr>
          <a:xfrm>
            <a:off x="80800" y="713625"/>
            <a:ext cx="1858200" cy="54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07" name="Google Shape;607;p68"/>
          <p:cNvPicPr preferRelativeResize="0"/>
          <p:nvPr/>
        </p:nvPicPr>
        <p:blipFill rotWithShape="1">
          <a:blip r:embed="rId3">
            <a:alphaModFix/>
          </a:blip>
          <a:srcRect l="69396" t="28274" r="17458" b="46196"/>
          <a:stretch/>
        </p:blipFill>
        <p:spPr>
          <a:xfrm>
            <a:off x="7504750" y="675"/>
            <a:ext cx="1639248" cy="1858251"/>
          </a:xfrm>
          <a:prstGeom prst="rect">
            <a:avLst/>
          </a:prstGeom>
          <a:noFill/>
          <a:ln>
            <a:noFill/>
          </a:ln>
        </p:spPr>
      </p:pic>
      <p:pic>
        <p:nvPicPr>
          <p:cNvPr id="608" name="Google Shape;608;p68"/>
          <p:cNvPicPr preferRelativeResize="0"/>
          <p:nvPr/>
        </p:nvPicPr>
        <p:blipFill rotWithShape="1">
          <a:blip r:embed="rId3">
            <a:alphaModFix/>
          </a:blip>
          <a:srcRect l="69396" t="28274" r="17458" b="46196"/>
          <a:stretch/>
        </p:blipFill>
        <p:spPr>
          <a:xfrm rot="10800000">
            <a:off x="0" y="3285250"/>
            <a:ext cx="1639248" cy="1858251"/>
          </a:xfrm>
          <a:prstGeom prst="rect">
            <a:avLst/>
          </a:prstGeom>
          <a:noFill/>
          <a:ln>
            <a:noFill/>
          </a:ln>
        </p:spPr>
      </p:pic>
      <p:sp>
        <p:nvSpPr>
          <p:cNvPr id="12" name="Rectangle 11">
            <a:extLst>
              <a:ext uri="{FF2B5EF4-FFF2-40B4-BE49-F238E27FC236}">
                <a16:creationId xmlns:a16="http://schemas.microsoft.com/office/drawing/2014/main" id="{70DD02FF-A78D-E133-792D-DB7DBEA42771}"/>
              </a:ext>
            </a:extLst>
          </p:cNvPr>
          <p:cNvSpPr/>
          <p:nvPr/>
        </p:nvSpPr>
        <p:spPr>
          <a:xfrm>
            <a:off x="1639248" y="3614211"/>
            <a:ext cx="5864748" cy="430887"/>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r>
              <a:rPr lang="en-US" sz="1100" dirty="0" err="1"/>
              <a:t>Keterangan</a:t>
            </a:r>
            <a:r>
              <a:rPr lang="en-US" sz="1100" dirty="0"/>
              <a:t>: </a:t>
            </a:r>
            <a:r>
              <a:rPr lang="en-US" sz="1100" dirty="0" err="1"/>
              <a:t>Resistensi</a:t>
            </a:r>
            <a:r>
              <a:rPr lang="en-US" sz="1100" dirty="0"/>
              <a:t> pre-op1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sebelum</a:t>
            </a:r>
            <a:r>
              <a:rPr lang="en-US" sz="1100" dirty="0"/>
              <a:t> tampon </a:t>
            </a:r>
            <a:r>
              <a:rPr lang="en-US" sz="1100" dirty="0" err="1"/>
              <a:t>dekongestan</a:t>
            </a:r>
            <a:r>
              <a:rPr lang="en-US" sz="1100" dirty="0"/>
              <a:t>; </a:t>
            </a:r>
            <a:r>
              <a:rPr lang="en-US" sz="1100" dirty="0" err="1"/>
              <a:t>resistensi</a:t>
            </a:r>
            <a:r>
              <a:rPr lang="en-US" sz="1100" dirty="0"/>
              <a:t> pre-op2 </a:t>
            </a:r>
            <a:r>
              <a:rPr lang="en-US" sz="1100" dirty="0" err="1"/>
              <a:t>adalah</a:t>
            </a:r>
            <a:r>
              <a:rPr lang="en-US" sz="1100" dirty="0"/>
              <a:t> </a:t>
            </a:r>
            <a:r>
              <a:rPr lang="en-US" sz="1100" dirty="0" err="1"/>
              <a:t>resistensi</a:t>
            </a:r>
            <a:r>
              <a:rPr lang="en-US" sz="1100" dirty="0"/>
              <a:t> </a:t>
            </a:r>
            <a:r>
              <a:rPr lang="en-US" sz="1100" dirty="0" err="1"/>
              <a:t>hidung</a:t>
            </a:r>
            <a:r>
              <a:rPr lang="en-US" sz="1100" dirty="0"/>
              <a:t> </a:t>
            </a:r>
            <a:r>
              <a:rPr lang="en-US" sz="1100" dirty="0" err="1"/>
              <a:t>setelah</a:t>
            </a:r>
            <a:r>
              <a:rPr lang="en-US" sz="1100" dirty="0"/>
              <a:t> tampon </a:t>
            </a:r>
            <a:r>
              <a:rPr lang="en-US" sz="1100" dirty="0" err="1"/>
              <a:t>dekongestan</a:t>
            </a:r>
            <a:r>
              <a:rPr lang="en-US" sz="1100" dirty="0"/>
              <a:t>.</a:t>
            </a:r>
          </a:p>
        </p:txBody>
      </p:sp>
      <p:graphicFrame>
        <p:nvGraphicFramePr>
          <p:cNvPr id="3" name="Object 2">
            <a:extLst>
              <a:ext uri="{FF2B5EF4-FFF2-40B4-BE49-F238E27FC236}">
                <a16:creationId xmlns:a16="http://schemas.microsoft.com/office/drawing/2014/main" id="{EFAC527D-40F8-24A8-E375-72B715485657}"/>
              </a:ext>
            </a:extLst>
          </p:cNvPr>
          <p:cNvGraphicFramePr>
            <a:graphicFrameLocks noChangeAspect="1"/>
          </p:cNvGraphicFramePr>
          <p:nvPr>
            <p:extLst>
              <p:ext uri="{D42A27DB-BD31-4B8C-83A1-F6EECF244321}">
                <p14:modId xmlns:p14="http://schemas.microsoft.com/office/powerpoint/2010/main" val="2797841586"/>
              </p:ext>
            </p:extLst>
          </p:nvPr>
        </p:nvGraphicFramePr>
        <p:xfrm>
          <a:off x="1600200" y="1040865"/>
          <a:ext cx="8657944" cy="2330985"/>
        </p:xfrm>
        <a:graphic>
          <a:graphicData uri="http://schemas.openxmlformats.org/presentationml/2006/ole">
            <mc:AlternateContent xmlns:mc="http://schemas.openxmlformats.org/markup-compatibility/2006">
              <mc:Choice xmlns:v="urn:schemas-microsoft-com:vml" Requires="v">
                <p:oleObj name="Document" r:id="rId4" imgW="5943600" imgH="1600200" progId="Word.Document.12">
                  <p:embed/>
                </p:oleObj>
              </mc:Choice>
              <mc:Fallback>
                <p:oleObj name="Document" r:id="rId4" imgW="5943600" imgH="1600200" progId="Word.Document.12">
                  <p:embed/>
                  <p:pic>
                    <p:nvPicPr>
                      <p:cNvPr id="0" name=""/>
                      <p:cNvPicPr/>
                      <p:nvPr/>
                    </p:nvPicPr>
                    <p:blipFill>
                      <a:blip r:embed="rId5"/>
                      <a:stretch>
                        <a:fillRect/>
                      </a:stretch>
                    </p:blipFill>
                    <p:spPr>
                      <a:xfrm>
                        <a:off x="1600200" y="1040865"/>
                        <a:ext cx="8657944" cy="2330985"/>
                      </a:xfrm>
                      <a:prstGeom prst="rect">
                        <a:avLst/>
                      </a:prstGeom>
                    </p:spPr>
                  </p:pic>
                </p:oleObj>
              </mc:Fallback>
            </mc:AlternateContent>
          </a:graphicData>
        </a:graphic>
      </p:graphicFrame>
      <p:sp>
        <p:nvSpPr>
          <p:cNvPr id="6" name="TextBox 5">
            <a:extLst>
              <a:ext uri="{FF2B5EF4-FFF2-40B4-BE49-F238E27FC236}">
                <a16:creationId xmlns:a16="http://schemas.microsoft.com/office/drawing/2014/main" id="{7B6700B1-BF9A-A157-4E51-E397BDF4ABD1}"/>
              </a:ext>
            </a:extLst>
          </p:cNvPr>
          <p:cNvSpPr txBox="1"/>
          <p:nvPr/>
        </p:nvSpPr>
        <p:spPr>
          <a:xfrm>
            <a:off x="1499937" y="3131361"/>
            <a:ext cx="5213684" cy="307777"/>
          </a:xfrm>
          <a:prstGeom prst="rect">
            <a:avLst/>
          </a:prstGeom>
          <a:noFill/>
        </p:spPr>
        <p:txBody>
          <a:bodyPr wrap="square">
            <a:spAutoFit/>
          </a:bodyPr>
          <a:lstStyle/>
          <a:p>
            <a:r>
              <a:rPr lang="en-ID" sz="1400" baseline="30000" dirty="0">
                <a:solidFill>
                  <a:srgbClr val="000000"/>
                </a:solidFill>
                <a:effectLst/>
                <a:latin typeface="Times New Roman" panose="02020603050405020304" pitchFamily="18" charset="0"/>
                <a:ea typeface="DengXian" panose="02010600030101010101" pitchFamily="2" charset="-122"/>
              </a:rPr>
              <a:t>1)</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(p=1,000)    </a:t>
            </a:r>
            <a:r>
              <a:rPr lang="en-ID" sz="1400" baseline="30000" dirty="0">
                <a:solidFill>
                  <a:srgbClr val="000000"/>
                </a:solidFill>
                <a:effectLst/>
                <a:latin typeface="Times New Roman" panose="02020603050405020304" pitchFamily="18" charset="0"/>
                <a:ea typeface="DengXian" panose="02010600030101010101" pitchFamily="2" charset="-122"/>
              </a:rPr>
              <a:t>2)</a:t>
            </a:r>
            <a:r>
              <a:rPr lang="en-ID" sz="1400" dirty="0" err="1">
                <a:solidFill>
                  <a:srgbClr val="000000"/>
                </a:solidFill>
                <a:effectLst/>
                <a:latin typeface="Times New Roman" panose="02020603050405020304" pitchFamily="18" charset="0"/>
                <a:ea typeface="DengXian" panose="02010600030101010101" pitchFamily="2" charset="-122"/>
              </a:rPr>
              <a:t>McNemar</a:t>
            </a:r>
            <a:r>
              <a:rPr lang="en-ID" sz="1400" dirty="0">
                <a:solidFill>
                  <a:srgbClr val="000000"/>
                </a:solidFill>
                <a:effectLst/>
                <a:latin typeface="Times New Roman" panose="02020603050405020304" pitchFamily="18" charset="0"/>
                <a:ea typeface="DengXian" panose="02010600030101010101" pitchFamily="2" charset="-122"/>
              </a:rPr>
              <a:t> test (p=1,000)</a:t>
            </a:r>
            <a:endParaRPr lang="en-US" sz="1400" dirty="0">
              <a:solidFill>
                <a:srgbClr val="000000"/>
              </a:solidFill>
              <a:effectLst/>
              <a:latin typeface="Courier New" panose="02070309020205020404" pitchFamily="49" charset="0"/>
              <a:ea typeface="DengXian" panose="02010600030101010101" pitchFamily="2" charset="-122"/>
            </a:endParaRPr>
          </a:p>
        </p:txBody>
      </p:sp>
    </p:spTree>
    <p:extLst>
      <p:ext uri="{BB962C8B-B14F-4D97-AF65-F5344CB8AC3E}">
        <p14:creationId xmlns:p14="http://schemas.microsoft.com/office/powerpoint/2010/main" val="5204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E90DF1-40CC-12C5-209D-1D922C5B3ECA}"/>
              </a:ext>
            </a:extLst>
          </p:cNvPr>
          <p:cNvSpPr/>
          <p:nvPr/>
        </p:nvSpPr>
        <p:spPr>
          <a:xfrm>
            <a:off x="723016" y="1449577"/>
            <a:ext cx="8000359" cy="7386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marL="285750" indent="-285750" algn="just">
              <a:buFont typeface="Arial" panose="020B0604020202020204" pitchFamily="34" charset="0"/>
              <a:buChar char="•"/>
            </a:pPr>
            <a:r>
              <a:rPr lang="en-ID" dirty="0" err="1">
                <a:solidFill>
                  <a:srgbClr val="C00000"/>
                </a:solidFill>
                <a:latin typeface="Arial" panose="020B0604020202020204" pitchFamily="34" charset="0"/>
                <a:cs typeface="Arial" panose="020B0604020202020204" pitchFamily="34" charset="0"/>
              </a:rPr>
              <a:t>Resistensi</a:t>
            </a:r>
            <a:r>
              <a:rPr lang="en-ID" dirty="0">
                <a:solidFill>
                  <a:srgbClr val="C00000"/>
                </a:solidFill>
                <a:latin typeface="Arial" panose="020B0604020202020204" pitchFamily="34" charset="0"/>
                <a:cs typeface="Arial" panose="020B0604020202020204" pitchFamily="34" charset="0"/>
              </a:rPr>
              <a:t> </a:t>
            </a:r>
            <a:r>
              <a:rPr lang="en-ID" dirty="0" err="1">
                <a:solidFill>
                  <a:srgbClr val="C00000"/>
                </a:solidFill>
                <a:latin typeface="Arial" panose="020B0604020202020204" pitchFamily="34" charset="0"/>
                <a:cs typeface="Arial" panose="020B0604020202020204" pitchFamily="34" charset="0"/>
              </a:rPr>
              <a:t>hidung</a:t>
            </a:r>
            <a:r>
              <a:rPr lang="en-ID" dirty="0">
                <a:solidFill>
                  <a:srgbClr val="C00000"/>
                </a:solidFill>
                <a:latin typeface="Arial" panose="020B0604020202020204" pitchFamily="34" charset="0"/>
                <a:cs typeface="Arial" panose="020B0604020202020204" pitchFamily="34" charset="0"/>
              </a:rPr>
              <a:t> </a:t>
            </a:r>
            <a:r>
              <a:rPr lang="en-ID" dirty="0">
                <a:latin typeface="Arial" panose="020B0604020202020204" pitchFamily="34" charset="0"/>
                <a:cs typeface="Arial" panose="020B0604020202020204" pitchFamily="34" charset="0"/>
                <a:sym typeface="Wingdings" pitchFamily="2" charset="2"/>
              </a:rPr>
              <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hubungan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antara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tekanan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transnasal</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aliran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udara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bersifat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konstan</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hubungan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antara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tekanan</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aliran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udara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adalah</a:t>
            </a:r>
            <a:r>
              <a:rPr lang="en-ID" dirty="0">
                <a:latin typeface="Arial" panose="020B0604020202020204" pitchFamily="34" charset="0"/>
                <a:cs typeface="Arial" panose="020B0604020202020204" pitchFamily="34" charset="0"/>
              </a:rPr>
              <a:t> linear. </a:t>
            </a:r>
            <a:r>
              <a:rPr lang="en-ID" dirty="0" err="1">
                <a:latin typeface="Arial" panose="020B0604020202020204" pitchFamily="34" charset="0"/>
                <a:cs typeface="Arial" panose="020B0604020202020204" pitchFamily="34" charset="0"/>
              </a:rPr>
              <a:t>Namun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sepanjang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aliran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turbulen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hubungan</a:t>
            </a:r>
            <a:r>
              <a:rPr lang="en-ID" dirty="0">
                <a:latin typeface="Arial" panose="020B0604020202020204" pitchFamily="34" charset="0"/>
                <a:cs typeface="Arial" panose="020B0604020202020204" pitchFamily="34" charset="0"/>
              </a:rPr>
              <a:t> nonlinear </a:t>
            </a:r>
            <a:r>
              <a:rPr lang="en-ID" dirty="0" err="1">
                <a:latin typeface="Arial" panose="020B0604020202020204" pitchFamily="34" charset="0"/>
                <a:cs typeface="Arial" panose="020B0604020202020204" pitchFamily="34" charset="0"/>
              </a:rPr>
              <a:t>terjadi</a:t>
            </a:r>
            <a:r>
              <a:rPr lang="en-ID" dirty="0">
                <a:latin typeface="Arial" panose="020B0604020202020204" pitchFamily="34" charset="0"/>
                <a:cs typeface="Arial" panose="020B0604020202020204" pitchFamily="34" charset="0"/>
              </a:rPr>
              <a:t>. </a:t>
            </a:r>
            <a:r>
              <a:rPr lang="en-ID" b="1" dirty="0">
                <a:latin typeface="Arial" panose="020B0604020202020204" pitchFamily="34" charset="0"/>
                <a:cs typeface="Arial" panose="020B0604020202020204" pitchFamily="34" charset="0"/>
              </a:rPr>
              <a:t>(Vogt K, 2015)</a:t>
            </a:r>
            <a:endParaRPr lang="en-ID" dirty="0">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FBA96AC6-E302-B340-B1B8-5FEB429E3273}"/>
              </a:ext>
            </a:extLst>
          </p:cNvPr>
          <p:cNvSpPr/>
          <p:nvPr/>
        </p:nvSpPr>
        <p:spPr>
          <a:xfrm>
            <a:off x="723016" y="2412953"/>
            <a:ext cx="8000359" cy="523220"/>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marL="285750" indent="-285750" algn="just">
              <a:buFont typeface="Arial" panose="020B0604020202020204" pitchFamily="34" charset="0"/>
              <a:buChar char="•"/>
            </a:pPr>
            <a:r>
              <a:rPr lang="en-ID" dirty="0" err="1">
                <a:latin typeface="Arial" panose="020B0604020202020204" pitchFamily="34" charset="0"/>
                <a:cs typeface="Arial" panose="020B0604020202020204" pitchFamily="34" charset="0"/>
              </a:rPr>
              <a:t>Menggunakan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rinomanometri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dapat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mengukur</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aliran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udara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transnasal</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memberikan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nilai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grafik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hubungan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antara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tekanan</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aliran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udara</a:t>
            </a:r>
            <a:r>
              <a:rPr lang="en-ID" dirty="0">
                <a:latin typeface="Arial" panose="020B0604020202020204" pitchFamily="34" charset="0"/>
                <a:cs typeface="Arial" panose="020B0604020202020204" pitchFamily="34" charset="0"/>
              </a:rPr>
              <a:t>. </a:t>
            </a:r>
            <a:r>
              <a:rPr lang="en-ID" b="1" dirty="0">
                <a:latin typeface="Arial" panose="020B0604020202020204" pitchFamily="34" charset="0"/>
                <a:cs typeface="Arial" panose="020B0604020202020204" pitchFamily="34" charset="0"/>
              </a:rPr>
              <a:t>(Vogt K, 2015)</a:t>
            </a:r>
            <a:endParaRPr lang="en-ID" sz="1700" b="1" dirty="0">
              <a:latin typeface="Arial" panose="020B0604020202020204" pitchFamily="34" charset="0"/>
              <a:cs typeface="Arial" panose="020B0604020202020204" pitchFamily="34" charset="0"/>
            </a:endParaRPr>
          </a:p>
        </p:txBody>
      </p:sp>
      <p:sp>
        <p:nvSpPr>
          <p:cNvPr id="16" name="Google Shape;614;p69">
            <a:extLst>
              <a:ext uri="{FF2B5EF4-FFF2-40B4-BE49-F238E27FC236}">
                <a16:creationId xmlns:a16="http://schemas.microsoft.com/office/drawing/2014/main" id="{77AB2CA4-D814-4E0B-637F-190541628541}"/>
              </a:ext>
            </a:extLst>
          </p:cNvPr>
          <p:cNvSpPr/>
          <p:nvPr/>
        </p:nvSpPr>
        <p:spPr>
          <a:xfrm>
            <a:off x="1910375" y="3208719"/>
            <a:ext cx="6813000" cy="1294243"/>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ID" dirty="0" err="1">
                <a:solidFill>
                  <a:schemeClr val="dk1"/>
                </a:solidFill>
              </a:rPr>
              <a:t>Resistensi</a:t>
            </a:r>
            <a:r>
              <a:rPr lang="en-ID" dirty="0">
                <a:solidFill>
                  <a:schemeClr val="dk1"/>
                </a:solidFill>
              </a:rPr>
              <a:t> </a:t>
            </a:r>
            <a:r>
              <a:rPr lang="en-ID" dirty="0" err="1">
                <a:solidFill>
                  <a:schemeClr val="dk1"/>
                </a:solidFill>
              </a:rPr>
              <a:t>hidung</a:t>
            </a:r>
            <a:r>
              <a:rPr lang="en-ID" dirty="0">
                <a:solidFill>
                  <a:schemeClr val="dk1"/>
                </a:solidFill>
              </a:rPr>
              <a:t> </a:t>
            </a:r>
            <a:r>
              <a:rPr lang="en-ID" dirty="0" err="1">
                <a:solidFill>
                  <a:schemeClr val="dk1"/>
                </a:solidFill>
              </a:rPr>
              <a:t>menyumbang</a:t>
            </a:r>
            <a:r>
              <a:rPr lang="en-ID" dirty="0">
                <a:solidFill>
                  <a:schemeClr val="dk1"/>
                </a:solidFill>
              </a:rPr>
              <a:t> </a:t>
            </a:r>
            <a:r>
              <a:rPr lang="en-ID" dirty="0" err="1">
                <a:solidFill>
                  <a:schemeClr val="dk1"/>
                </a:solidFill>
              </a:rPr>
              <a:t>lebih</a:t>
            </a:r>
            <a:r>
              <a:rPr lang="en-ID" dirty="0">
                <a:solidFill>
                  <a:schemeClr val="dk1"/>
                </a:solidFill>
              </a:rPr>
              <a:t> </a:t>
            </a:r>
            <a:r>
              <a:rPr lang="en-ID" dirty="0" err="1">
                <a:solidFill>
                  <a:schemeClr val="dk1"/>
                </a:solidFill>
              </a:rPr>
              <a:t>dari</a:t>
            </a:r>
            <a:r>
              <a:rPr lang="en-ID" dirty="0">
                <a:solidFill>
                  <a:schemeClr val="dk1"/>
                </a:solidFill>
              </a:rPr>
              <a:t> 50% </a:t>
            </a:r>
            <a:r>
              <a:rPr lang="en-ID" dirty="0" err="1">
                <a:solidFill>
                  <a:schemeClr val="dk1"/>
                </a:solidFill>
              </a:rPr>
              <a:t>dari</a:t>
            </a:r>
            <a:r>
              <a:rPr lang="en-ID" dirty="0">
                <a:solidFill>
                  <a:schemeClr val="dk1"/>
                </a:solidFill>
              </a:rPr>
              <a:t> total </a:t>
            </a:r>
            <a:r>
              <a:rPr lang="en-ID" dirty="0" err="1">
                <a:solidFill>
                  <a:schemeClr val="dk1"/>
                </a:solidFill>
              </a:rPr>
              <a:t>resistensi</a:t>
            </a:r>
            <a:r>
              <a:rPr lang="en-ID" dirty="0">
                <a:solidFill>
                  <a:schemeClr val="dk1"/>
                </a:solidFill>
              </a:rPr>
              <a:t> </a:t>
            </a:r>
            <a:r>
              <a:rPr lang="en-ID" dirty="0" err="1">
                <a:solidFill>
                  <a:schemeClr val="dk1"/>
                </a:solidFill>
              </a:rPr>
              <a:t>saluran</a:t>
            </a:r>
            <a:r>
              <a:rPr lang="en-ID" dirty="0">
                <a:solidFill>
                  <a:schemeClr val="dk1"/>
                </a:solidFill>
              </a:rPr>
              <a:t> napas. </a:t>
            </a:r>
            <a:r>
              <a:rPr lang="en-ID" b="1" dirty="0">
                <a:solidFill>
                  <a:schemeClr val="dk1"/>
                </a:solidFill>
              </a:rPr>
              <a:t>(Lin Samuel J., </a:t>
            </a:r>
            <a:r>
              <a:rPr lang="en-ID" b="1" dirty="0" err="1">
                <a:solidFill>
                  <a:schemeClr val="dk1"/>
                </a:solidFill>
              </a:rPr>
              <a:t>dkk</a:t>
            </a:r>
            <a:r>
              <a:rPr lang="en-ID" b="1" dirty="0">
                <a:solidFill>
                  <a:schemeClr val="dk1"/>
                </a:solidFill>
              </a:rPr>
              <a:t>. 2021)</a:t>
            </a:r>
          </a:p>
          <a:p>
            <a:pPr marL="0" lvl="0" indent="0" algn="l" rtl="0">
              <a:spcBef>
                <a:spcPts val="0"/>
              </a:spcBef>
              <a:spcAft>
                <a:spcPts val="0"/>
              </a:spcAft>
              <a:buClr>
                <a:schemeClr val="dk1"/>
              </a:buClr>
              <a:buSzPts val="1100"/>
              <a:buFont typeface="Arial"/>
              <a:buNone/>
            </a:pPr>
            <a:endParaRPr lang="en-ID" b="1" dirty="0">
              <a:solidFill>
                <a:schemeClr val="dk1"/>
              </a:solidFill>
            </a:endParaRPr>
          </a:p>
          <a:p>
            <a:pPr marL="0" lvl="0" indent="0" algn="l" rtl="0">
              <a:spcBef>
                <a:spcPts val="0"/>
              </a:spcBef>
              <a:spcAft>
                <a:spcPts val="0"/>
              </a:spcAft>
              <a:buClr>
                <a:schemeClr val="dk1"/>
              </a:buClr>
              <a:buSzPts val="1100"/>
              <a:buFont typeface="Arial"/>
              <a:buNone/>
            </a:pPr>
            <a:r>
              <a:rPr lang="en-ID" b="1" dirty="0">
                <a:solidFill>
                  <a:schemeClr val="dk1"/>
                </a:solidFill>
              </a:rPr>
              <a:t>Ren L., et al. 2018 </a:t>
            </a:r>
            <a:r>
              <a:rPr lang="en-ID" dirty="0" err="1">
                <a:solidFill>
                  <a:schemeClr val="dk1"/>
                </a:solidFill>
              </a:rPr>
              <a:t>melaporkan</a:t>
            </a:r>
            <a:r>
              <a:rPr lang="en-ID" dirty="0">
                <a:solidFill>
                  <a:schemeClr val="dk1"/>
                </a:solidFill>
              </a:rPr>
              <a:t> </a:t>
            </a:r>
            <a:r>
              <a:rPr lang="en-ID" dirty="0" err="1">
                <a:solidFill>
                  <a:schemeClr val="dk1"/>
                </a:solidFill>
              </a:rPr>
              <a:t>nilai</a:t>
            </a:r>
            <a:r>
              <a:rPr lang="en-ID" dirty="0">
                <a:solidFill>
                  <a:schemeClr val="dk1"/>
                </a:solidFill>
              </a:rPr>
              <a:t> normal </a:t>
            </a:r>
            <a:r>
              <a:rPr lang="en-ID" dirty="0" err="1">
                <a:solidFill>
                  <a:schemeClr val="dk1"/>
                </a:solidFill>
              </a:rPr>
              <a:t>resistensi</a:t>
            </a:r>
            <a:r>
              <a:rPr lang="en-ID" dirty="0">
                <a:solidFill>
                  <a:schemeClr val="dk1"/>
                </a:solidFill>
              </a:rPr>
              <a:t> total pada </a:t>
            </a:r>
            <a:r>
              <a:rPr lang="en-ID" dirty="0" err="1">
                <a:solidFill>
                  <a:schemeClr val="dk1"/>
                </a:solidFill>
              </a:rPr>
              <a:t>tekanan</a:t>
            </a:r>
            <a:r>
              <a:rPr lang="en-ID" dirty="0">
                <a:solidFill>
                  <a:schemeClr val="dk1"/>
                </a:solidFill>
              </a:rPr>
              <a:t> 75 Pa rata-rata 0,168  ± 0,051 Pa/cm3/s. </a:t>
            </a:r>
          </a:p>
        </p:txBody>
      </p:sp>
    </p:spTree>
    <p:extLst>
      <p:ext uri="{BB962C8B-B14F-4D97-AF65-F5344CB8AC3E}">
        <p14:creationId xmlns:p14="http://schemas.microsoft.com/office/powerpoint/2010/main" val="1084323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a:xfrm>
            <a:off x="282145" y="259247"/>
            <a:ext cx="3706108" cy="458147"/>
          </a:xfrm>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E90DF1-40CC-12C5-209D-1D922C5B3ECA}"/>
              </a:ext>
            </a:extLst>
          </p:cNvPr>
          <p:cNvSpPr/>
          <p:nvPr/>
        </p:nvSpPr>
        <p:spPr>
          <a:xfrm>
            <a:off x="918797" y="1149300"/>
            <a:ext cx="8000359" cy="2677656"/>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US" dirty="0"/>
              <a:t>Pada </a:t>
            </a:r>
            <a:r>
              <a:rPr lang="en-US" dirty="0" err="1"/>
              <a:t>penelitian</a:t>
            </a:r>
            <a:r>
              <a:rPr lang="en-US" dirty="0"/>
              <a:t> </a:t>
            </a:r>
            <a:r>
              <a:rPr lang="en-US" dirty="0" err="1"/>
              <a:t>ini</a:t>
            </a:r>
            <a:r>
              <a:rPr lang="en-US" dirty="0"/>
              <a:t> </a:t>
            </a:r>
            <a:r>
              <a:rPr lang="en-US" dirty="0" err="1"/>
              <a:t>resistensi</a:t>
            </a:r>
            <a:r>
              <a:rPr lang="en-US" dirty="0"/>
              <a:t> </a:t>
            </a:r>
            <a:r>
              <a:rPr lang="en-US" dirty="0" err="1"/>
              <a:t>hidung</a:t>
            </a:r>
            <a:r>
              <a:rPr lang="en-US" dirty="0"/>
              <a:t> </a:t>
            </a:r>
            <a:r>
              <a:rPr lang="en-US" dirty="0" err="1"/>
              <a:t>kanan</a:t>
            </a:r>
            <a:r>
              <a:rPr lang="en-US" dirty="0"/>
              <a:t> dan </a:t>
            </a:r>
            <a:r>
              <a:rPr lang="en-US" dirty="0" err="1"/>
              <a:t>kiri</a:t>
            </a:r>
            <a:r>
              <a:rPr lang="en-US" dirty="0"/>
              <a:t> </a:t>
            </a:r>
            <a:r>
              <a:rPr lang="en-US" dirty="0" err="1"/>
              <a:t>saat</a:t>
            </a:r>
            <a:r>
              <a:rPr lang="en-US" dirty="0"/>
              <a:t> </a:t>
            </a:r>
            <a:r>
              <a:rPr lang="en-US" dirty="0" err="1"/>
              <a:t>keadaan</a:t>
            </a:r>
            <a:r>
              <a:rPr lang="en-US" dirty="0"/>
              <a:t> </a:t>
            </a:r>
            <a:r>
              <a:rPr lang="en-US" dirty="0" err="1"/>
              <a:t>inspirasi</a:t>
            </a:r>
            <a:r>
              <a:rPr lang="en-US" dirty="0"/>
              <a:t> </a:t>
            </a:r>
            <a:r>
              <a:rPr lang="en-US" dirty="0" err="1"/>
              <a:t>maupun</a:t>
            </a:r>
            <a:r>
              <a:rPr lang="en-US" dirty="0"/>
              <a:t> </a:t>
            </a:r>
            <a:r>
              <a:rPr lang="en-US" dirty="0" err="1"/>
              <a:t>ekspirasi</a:t>
            </a:r>
            <a:r>
              <a:rPr lang="en-US" dirty="0"/>
              <a:t> di </a:t>
            </a:r>
            <a:r>
              <a:rPr lang="en-US" dirty="0" err="1"/>
              <a:t>tekanan</a:t>
            </a:r>
            <a:r>
              <a:rPr lang="en-US" dirty="0"/>
              <a:t> 75 Pa dan 100 Pa </a:t>
            </a:r>
            <a:r>
              <a:rPr lang="en-US" dirty="0" err="1"/>
              <a:t>setelah</a:t>
            </a:r>
            <a:r>
              <a:rPr lang="en-US" dirty="0"/>
              <a:t> </a:t>
            </a:r>
            <a:r>
              <a:rPr lang="en-US" dirty="0" err="1"/>
              <a:t>dilakukan</a:t>
            </a:r>
            <a:r>
              <a:rPr lang="en-US" dirty="0"/>
              <a:t> tampon </a:t>
            </a:r>
            <a:r>
              <a:rPr lang="en-US" dirty="0" err="1"/>
              <a:t>lidokain-efedrin</a:t>
            </a:r>
            <a:r>
              <a:rPr lang="en-US" dirty="0"/>
              <a:t> </a:t>
            </a:r>
            <a:r>
              <a:rPr lang="en-US" dirty="0" err="1"/>
              <a:t>lebih</a:t>
            </a:r>
            <a:r>
              <a:rPr lang="en-US" dirty="0"/>
              <a:t> </a:t>
            </a:r>
            <a:r>
              <a:rPr lang="en-US" dirty="0" err="1"/>
              <a:t>rendah</a:t>
            </a:r>
            <a:r>
              <a:rPr lang="en-US" dirty="0"/>
              <a:t> </a:t>
            </a:r>
            <a:r>
              <a:rPr lang="en-US" dirty="0" err="1"/>
              <a:t>dibandingkan</a:t>
            </a:r>
            <a:r>
              <a:rPr lang="en-US" dirty="0"/>
              <a:t> </a:t>
            </a:r>
            <a:r>
              <a:rPr lang="en-US" dirty="0" err="1"/>
              <a:t>sebelum</a:t>
            </a:r>
            <a:r>
              <a:rPr lang="en-US" dirty="0"/>
              <a:t> </a:t>
            </a:r>
            <a:r>
              <a:rPr lang="en-US" dirty="0" err="1"/>
              <a:t>ditampon</a:t>
            </a:r>
            <a:r>
              <a:rPr lang="en-US" dirty="0"/>
              <a:t>, dan </a:t>
            </a:r>
            <a:r>
              <a:rPr lang="en-US" dirty="0" err="1"/>
              <a:t>resistensi</a:t>
            </a:r>
            <a:r>
              <a:rPr lang="en-US" dirty="0"/>
              <a:t> </a:t>
            </a:r>
            <a:r>
              <a:rPr lang="en-US" dirty="0" err="1"/>
              <a:t>lebih</a:t>
            </a:r>
            <a:r>
              <a:rPr lang="en-US" dirty="0"/>
              <a:t> </a:t>
            </a:r>
            <a:r>
              <a:rPr lang="en-US" dirty="0" err="1"/>
              <a:t>rendah</a:t>
            </a:r>
            <a:r>
              <a:rPr lang="en-US" dirty="0"/>
              <a:t> </a:t>
            </a:r>
            <a:r>
              <a:rPr lang="en-US" dirty="0" err="1"/>
              <a:t>lagi</a:t>
            </a:r>
            <a:r>
              <a:rPr lang="en-US" dirty="0"/>
              <a:t> </a:t>
            </a:r>
            <a:r>
              <a:rPr lang="en-US" dirty="0" err="1"/>
              <a:t>setelah</a:t>
            </a:r>
            <a:r>
              <a:rPr lang="en-US" dirty="0"/>
              <a:t> 3 </a:t>
            </a:r>
            <a:r>
              <a:rPr lang="en-US" dirty="0" err="1"/>
              <a:t>minggu</a:t>
            </a:r>
            <a:r>
              <a:rPr lang="en-US" dirty="0"/>
              <a:t> </a:t>
            </a:r>
            <a:r>
              <a:rPr lang="en-US" dirty="0" err="1"/>
              <a:t>pembedahan</a:t>
            </a:r>
            <a:r>
              <a:rPr lang="en-US" dirty="0"/>
              <a:t> BSEF </a:t>
            </a:r>
            <a:r>
              <a:rPr lang="en-US" dirty="0" err="1"/>
              <a:t>dibandingkan</a:t>
            </a:r>
            <a:r>
              <a:rPr lang="en-US" dirty="0"/>
              <a:t> pada </a:t>
            </a:r>
            <a:r>
              <a:rPr lang="en-US" dirty="0" err="1"/>
              <a:t>saat</a:t>
            </a:r>
            <a:r>
              <a:rPr lang="en-US" dirty="0"/>
              <a:t> </a:t>
            </a:r>
            <a:r>
              <a:rPr lang="en-US" dirty="0" err="1"/>
              <a:t>sebelum</a:t>
            </a:r>
            <a:r>
              <a:rPr lang="en-US" dirty="0"/>
              <a:t> di tampon. </a:t>
            </a:r>
            <a:r>
              <a:rPr lang="en-US" dirty="0" err="1"/>
              <a:t>Namun</a:t>
            </a:r>
            <a:r>
              <a:rPr lang="en-US" dirty="0"/>
              <a:t> </a:t>
            </a:r>
            <a:r>
              <a:rPr lang="en-US" dirty="0" err="1"/>
              <a:t>analisis</a:t>
            </a:r>
            <a:r>
              <a:rPr lang="en-US" dirty="0"/>
              <a:t> </a:t>
            </a:r>
            <a:r>
              <a:rPr lang="en-US" dirty="0" err="1"/>
              <a:t>lebih</a:t>
            </a:r>
            <a:r>
              <a:rPr lang="en-US" dirty="0"/>
              <a:t> </a:t>
            </a:r>
            <a:r>
              <a:rPr lang="en-US" dirty="0" err="1"/>
              <a:t>spesifik</a:t>
            </a:r>
            <a:r>
              <a:rPr lang="en-US" dirty="0"/>
              <a:t> </a:t>
            </a:r>
            <a:r>
              <a:rPr lang="en-US" dirty="0" err="1"/>
              <a:t>untuk</a:t>
            </a:r>
            <a:r>
              <a:rPr lang="en-US" dirty="0"/>
              <a:t> </a:t>
            </a:r>
            <a:r>
              <a:rPr lang="en-US" dirty="0" err="1"/>
              <a:t>melihat</a:t>
            </a:r>
            <a:r>
              <a:rPr lang="en-US" dirty="0"/>
              <a:t> </a:t>
            </a:r>
            <a:r>
              <a:rPr lang="en-US" dirty="0" err="1"/>
              <a:t>perubahan</a:t>
            </a:r>
            <a:r>
              <a:rPr lang="en-US" dirty="0"/>
              <a:t> </a:t>
            </a:r>
            <a:r>
              <a:rPr lang="en-US" dirty="0" err="1"/>
              <a:t>resistensi</a:t>
            </a:r>
            <a:r>
              <a:rPr lang="en-US" dirty="0"/>
              <a:t> </a:t>
            </a:r>
            <a:r>
              <a:rPr lang="en-US" dirty="0" err="1"/>
              <a:t>hidung</a:t>
            </a:r>
            <a:r>
              <a:rPr lang="en-US" dirty="0"/>
              <a:t> </a:t>
            </a:r>
            <a:r>
              <a:rPr lang="en-US" dirty="0" err="1"/>
              <a:t>kanan</a:t>
            </a:r>
            <a:r>
              <a:rPr lang="en-US" dirty="0"/>
              <a:t> dan </a:t>
            </a:r>
            <a:r>
              <a:rPr lang="en-US" dirty="0" err="1"/>
              <a:t>kiri</a:t>
            </a:r>
            <a:r>
              <a:rPr lang="en-US" dirty="0"/>
              <a:t> </a:t>
            </a:r>
            <a:r>
              <a:rPr lang="en-US" dirty="0" err="1"/>
              <a:t>sebelum</a:t>
            </a:r>
            <a:r>
              <a:rPr lang="en-US" dirty="0"/>
              <a:t> dan </a:t>
            </a:r>
            <a:r>
              <a:rPr lang="en-US" dirty="0" err="1"/>
              <a:t>setelah</a:t>
            </a:r>
            <a:r>
              <a:rPr lang="en-US" dirty="0"/>
              <a:t> di tampon pada </a:t>
            </a:r>
            <a:r>
              <a:rPr lang="en-US" dirty="0" err="1"/>
              <a:t>keadaan</a:t>
            </a:r>
            <a:r>
              <a:rPr lang="en-US" dirty="0"/>
              <a:t> </a:t>
            </a:r>
            <a:r>
              <a:rPr lang="en-US" dirty="0" err="1"/>
              <a:t>inspirasi</a:t>
            </a:r>
            <a:r>
              <a:rPr lang="en-US" dirty="0"/>
              <a:t> </a:t>
            </a:r>
            <a:r>
              <a:rPr lang="en-US" dirty="0" err="1"/>
              <a:t>ditekanan</a:t>
            </a:r>
            <a:r>
              <a:rPr lang="en-US" dirty="0"/>
              <a:t> 75 Pa </a:t>
            </a:r>
            <a:r>
              <a:rPr lang="en-US" dirty="0" err="1"/>
              <a:t>memperlihatkan</a:t>
            </a:r>
            <a:r>
              <a:rPr lang="en-US" dirty="0"/>
              <a:t> </a:t>
            </a:r>
            <a:r>
              <a:rPr lang="en-US" dirty="0" err="1"/>
              <a:t>mayoritas</a:t>
            </a:r>
            <a:r>
              <a:rPr lang="en-US" dirty="0"/>
              <a:t> </a:t>
            </a:r>
            <a:r>
              <a:rPr lang="en-US" dirty="0" err="1"/>
              <a:t>pasien</a:t>
            </a:r>
            <a:r>
              <a:rPr lang="en-US" dirty="0"/>
              <a:t> yang </a:t>
            </a:r>
            <a:r>
              <a:rPr lang="en-US" dirty="0" err="1"/>
              <a:t>mempunyai</a:t>
            </a:r>
            <a:r>
              <a:rPr lang="en-US" dirty="0"/>
              <a:t> </a:t>
            </a:r>
            <a:r>
              <a:rPr lang="en-US" dirty="0" err="1"/>
              <a:t>resistensi</a:t>
            </a:r>
            <a:r>
              <a:rPr lang="en-US" dirty="0"/>
              <a:t> </a:t>
            </a:r>
            <a:r>
              <a:rPr lang="en-US" dirty="0" err="1"/>
              <a:t>meningkat</a:t>
            </a:r>
            <a:r>
              <a:rPr lang="en-US" dirty="0"/>
              <a:t> </a:t>
            </a:r>
            <a:r>
              <a:rPr lang="en-US" dirty="0" err="1"/>
              <a:t>berubah</a:t>
            </a:r>
            <a:r>
              <a:rPr lang="en-US" dirty="0"/>
              <a:t> </a:t>
            </a:r>
            <a:r>
              <a:rPr lang="en-US" dirty="0" err="1"/>
              <a:t>menjadi</a:t>
            </a:r>
            <a:r>
              <a:rPr lang="en-US" dirty="0"/>
              <a:t> normal, </a:t>
            </a:r>
            <a:r>
              <a:rPr lang="en-US" dirty="0" err="1"/>
              <a:t>namun</a:t>
            </a:r>
            <a:r>
              <a:rPr lang="en-US" dirty="0"/>
              <a:t> </a:t>
            </a:r>
            <a:r>
              <a:rPr lang="en-US" dirty="0" err="1"/>
              <a:t>perubahan</a:t>
            </a:r>
            <a:r>
              <a:rPr lang="en-US" dirty="0"/>
              <a:t> </a:t>
            </a:r>
            <a:r>
              <a:rPr lang="en-US" dirty="0" err="1"/>
              <a:t>ini</a:t>
            </a:r>
            <a:r>
              <a:rPr lang="en-US" dirty="0"/>
              <a:t> </a:t>
            </a:r>
            <a:r>
              <a:rPr lang="en-US" dirty="0" err="1"/>
              <a:t>tidak</a:t>
            </a:r>
            <a:r>
              <a:rPr lang="en-US" dirty="0"/>
              <a:t> </a:t>
            </a:r>
            <a:r>
              <a:rPr lang="en-US" dirty="0" err="1"/>
              <a:t>signifikan</a:t>
            </a:r>
            <a:r>
              <a:rPr lang="en-US" dirty="0"/>
              <a:t> </a:t>
            </a:r>
            <a:r>
              <a:rPr lang="en-US" dirty="0" err="1"/>
              <a:t>secara</a:t>
            </a:r>
            <a:r>
              <a:rPr lang="en-US" dirty="0"/>
              <a:t> </a:t>
            </a:r>
            <a:r>
              <a:rPr lang="en-US" dirty="0" err="1"/>
              <a:t>statistik</a:t>
            </a:r>
            <a:r>
              <a:rPr lang="en-US" dirty="0"/>
              <a:t>, </a:t>
            </a:r>
            <a:r>
              <a:rPr lang="en-US" dirty="0" err="1"/>
              <a:t>hasil</a:t>
            </a:r>
            <a:r>
              <a:rPr lang="en-US" dirty="0"/>
              <a:t> yang </a:t>
            </a:r>
            <a:r>
              <a:rPr lang="en-US" dirty="0" err="1"/>
              <a:t>sama</a:t>
            </a:r>
            <a:r>
              <a:rPr lang="en-US" dirty="0"/>
              <a:t> juga </a:t>
            </a:r>
            <a:r>
              <a:rPr lang="en-US" dirty="0" err="1"/>
              <a:t>terjadi</a:t>
            </a:r>
            <a:r>
              <a:rPr lang="en-US" dirty="0"/>
              <a:t> pada </a:t>
            </a:r>
            <a:r>
              <a:rPr lang="en-US" dirty="0" err="1"/>
              <a:t>keadaan</a:t>
            </a:r>
            <a:r>
              <a:rPr lang="en-US" dirty="0"/>
              <a:t> </a:t>
            </a:r>
            <a:r>
              <a:rPr lang="en-US" dirty="0" err="1"/>
              <a:t>ekspirasi</a:t>
            </a:r>
            <a:r>
              <a:rPr lang="en-US" dirty="0"/>
              <a:t>. Pada </a:t>
            </a:r>
            <a:r>
              <a:rPr lang="en-US" dirty="0" err="1"/>
              <a:t>tekanan</a:t>
            </a:r>
            <a:r>
              <a:rPr lang="en-US" dirty="0"/>
              <a:t> 100 Pa </a:t>
            </a:r>
            <a:r>
              <a:rPr lang="en-US" dirty="0" err="1"/>
              <a:t>analisis</a:t>
            </a:r>
            <a:r>
              <a:rPr lang="en-US" dirty="0"/>
              <a:t> yang </a:t>
            </a:r>
            <a:r>
              <a:rPr lang="en-US" dirty="0" err="1"/>
              <a:t>spesifik</a:t>
            </a:r>
            <a:r>
              <a:rPr lang="en-US" dirty="0"/>
              <a:t> </a:t>
            </a:r>
            <a:r>
              <a:rPr lang="en-US" dirty="0" err="1"/>
              <a:t>untuk</a:t>
            </a:r>
            <a:r>
              <a:rPr lang="en-US" dirty="0"/>
              <a:t> </a:t>
            </a:r>
            <a:r>
              <a:rPr lang="en-US" dirty="0" err="1"/>
              <a:t>melihat</a:t>
            </a:r>
            <a:r>
              <a:rPr lang="en-US" dirty="0"/>
              <a:t> </a:t>
            </a:r>
            <a:r>
              <a:rPr lang="en-US" dirty="0" err="1"/>
              <a:t>perubahan</a:t>
            </a:r>
            <a:r>
              <a:rPr lang="en-US" dirty="0"/>
              <a:t> </a:t>
            </a:r>
            <a:r>
              <a:rPr lang="en-US" dirty="0" err="1"/>
              <a:t>resistensi</a:t>
            </a:r>
            <a:r>
              <a:rPr lang="en-US" dirty="0"/>
              <a:t> </a:t>
            </a:r>
            <a:r>
              <a:rPr lang="en-US" dirty="0" err="1"/>
              <a:t>hidung</a:t>
            </a:r>
            <a:r>
              <a:rPr lang="en-US" dirty="0"/>
              <a:t> </a:t>
            </a:r>
            <a:r>
              <a:rPr lang="en-US" dirty="0" err="1"/>
              <a:t>kanan</a:t>
            </a:r>
            <a:r>
              <a:rPr lang="en-US" dirty="0"/>
              <a:t> </a:t>
            </a:r>
            <a:r>
              <a:rPr lang="en-US" dirty="0" err="1"/>
              <a:t>sebelum</a:t>
            </a:r>
            <a:r>
              <a:rPr lang="en-US" dirty="0"/>
              <a:t> dan </a:t>
            </a:r>
            <a:r>
              <a:rPr lang="en-US" dirty="0" err="1"/>
              <a:t>setelah</a:t>
            </a:r>
            <a:r>
              <a:rPr lang="en-US" dirty="0"/>
              <a:t> di tampon </a:t>
            </a:r>
            <a:r>
              <a:rPr lang="en-US" dirty="0" err="1"/>
              <a:t>memperlihatkan</a:t>
            </a:r>
            <a:r>
              <a:rPr lang="en-US" dirty="0"/>
              <a:t> </a:t>
            </a:r>
            <a:r>
              <a:rPr lang="en-US" dirty="0" err="1"/>
              <a:t>hanya</a:t>
            </a:r>
            <a:r>
              <a:rPr lang="en-US" dirty="0"/>
              <a:t> 1 </a:t>
            </a:r>
            <a:r>
              <a:rPr lang="en-US" dirty="0" err="1"/>
              <a:t>pasien</a:t>
            </a:r>
            <a:r>
              <a:rPr lang="en-US" dirty="0"/>
              <a:t> yang </a:t>
            </a:r>
            <a:r>
              <a:rPr lang="en-US" dirty="0" err="1"/>
              <a:t>mempunyai</a:t>
            </a:r>
            <a:r>
              <a:rPr lang="en-US" dirty="0"/>
              <a:t> </a:t>
            </a:r>
            <a:r>
              <a:rPr lang="en-US" dirty="0" err="1"/>
              <a:t>resistensi</a:t>
            </a:r>
            <a:r>
              <a:rPr lang="en-US" dirty="0"/>
              <a:t> </a:t>
            </a:r>
            <a:r>
              <a:rPr lang="en-US" dirty="0" err="1"/>
              <a:t>meningkat</a:t>
            </a:r>
            <a:r>
              <a:rPr lang="en-US" dirty="0"/>
              <a:t> </a:t>
            </a:r>
            <a:r>
              <a:rPr lang="en-US" dirty="0" err="1"/>
              <a:t>berubah</a:t>
            </a:r>
            <a:r>
              <a:rPr lang="en-US" dirty="0"/>
              <a:t> </a:t>
            </a:r>
            <a:r>
              <a:rPr lang="en-US" dirty="0" err="1"/>
              <a:t>menjadi</a:t>
            </a:r>
            <a:r>
              <a:rPr lang="en-US" dirty="0"/>
              <a:t> normal, </a:t>
            </a:r>
            <a:r>
              <a:rPr lang="en-US" dirty="0" err="1"/>
              <a:t>namun</a:t>
            </a:r>
            <a:r>
              <a:rPr lang="en-US" dirty="0"/>
              <a:t> </a:t>
            </a:r>
            <a:r>
              <a:rPr lang="en-US" dirty="0" err="1"/>
              <a:t>perubahan</a:t>
            </a:r>
            <a:r>
              <a:rPr lang="en-US" dirty="0"/>
              <a:t> </a:t>
            </a:r>
            <a:r>
              <a:rPr lang="en-US" dirty="0" err="1"/>
              <a:t>ini</a:t>
            </a:r>
            <a:r>
              <a:rPr lang="en-US" dirty="0"/>
              <a:t> </a:t>
            </a:r>
            <a:r>
              <a:rPr lang="en-US" dirty="0" err="1"/>
              <a:t>tidak</a:t>
            </a:r>
            <a:r>
              <a:rPr lang="en-US" dirty="0"/>
              <a:t> </a:t>
            </a:r>
            <a:r>
              <a:rPr lang="en-US" dirty="0" err="1"/>
              <a:t>signifikan</a:t>
            </a:r>
            <a:r>
              <a:rPr lang="en-US" dirty="0"/>
              <a:t> </a:t>
            </a:r>
            <a:r>
              <a:rPr lang="en-US" dirty="0" err="1"/>
              <a:t>secara</a:t>
            </a:r>
            <a:r>
              <a:rPr lang="en-US" dirty="0"/>
              <a:t> </a:t>
            </a:r>
            <a:r>
              <a:rPr lang="en-US" dirty="0" err="1"/>
              <a:t>statistik</a:t>
            </a:r>
            <a:r>
              <a:rPr lang="en-US" dirty="0"/>
              <a:t>, </a:t>
            </a:r>
            <a:r>
              <a:rPr lang="en-US" dirty="0" err="1"/>
              <a:t>hasil</a:t>
            </a:r>
            <a:r>
              <a:rPr lang="en-US" dirty="0"/>
              <a:t> yang </a:t>
            </a:r>
            <a:r>
              <a:rPr lang="en-US" dirty="0" err="1"/>
              <a:t>sama</a:t>
            </a:r>
            <a:r>
              <a:rPr lang="en-US" dirty="0"/>
              <a:t> juga </a:t>
            </a:r>
            <a:r>
              <a:rPr lang="en-US" dirty="0" err="1"/>
              <a:t>terjadi</a:t>
            </a:r>
            <a:r>
              <a:rPr lang="en-US" dirty="0"/>
              <a:t> pada 3 </a:t>
            </a:r>
            <a:r>
              <a:rPr lang="en-US" dirty="0" err="1"/>
              <a:t>pasien</a:t>
            </a:r>
            <a:r>
              <a:rPr lang="en-US" dirty="0"/>
              <a:t> </a:t>
            </a:r>
            <a:r>
              <a:rPr lang="en-US" dirty="0" err="1"/>
              <a:t>saat</a:t>
            </a:r>
            <a:r>
              <a:rPr lang="en-US" dirty="0"/>
              <a:t> </a:t>
            </a:r>
            <a:r>
              <a:rPr lang="en-US" dirty="0" err="1"/>
              <a:t>keadaan</a:t>
            </a:r>
            <a:r>
              <a:rPr lang="en-US" dirty="0"/>
              <a:t> </a:t>
            </a:r>
            <a:r>
              <a:rPr lang="en-US" dirty="0" err="1"/>
              <a:t>ekspirasi</a:t>
            </a:r>
            <a:r>
              <a:rPr lang="en-US" dirty="0"/>
              <a:t>. </a:t>
            </a:r>
            <a:r>
              <a:rPr lang="en-US" dirty="0" err="1"/>
              <a:t>Sedangkan</a:t>
            </a:r>
            <a:r>
              <a:rPr lang="en-US" dirty="0"/>
              <a:t> pada </a:t>
            </a:r>
            <a:r>
              <a:rPr lang="en-US" dirty="0" err="1"/>
              <a:t>hidung</a:t>
            </a:r>
            <a:r>
              <a:rPr lang="en-US" dirty="0"/>
              <a:t> </a:t>
            </a:r>
            <a:r>
              <a:rPr lang="en-US" dirty="0" err="1"/>
              <a:t>kiri</a:t>
            </a:r>
            <a:r>
              <a:rPr lang="en-US" dirty="0"/>
              <a:t> </a:t>
            </a:r>
            <a:r>
              <a:rPr lang="en-US" dirty="0" err="1"/>
              <a:t>tidak</a:t>
            </a:r>
            <a:r>
              <a:rPr lang="en-US" dirty="0"/>
              <a:t> </a:t>
            </a:r>
            <a:r>
              <a:rPr lang="en-US" dirty="0" err="1"/>
              <a:t>ditemukan</a:t>
            </a:r>
            <a:r>
              <a:rPr lang="en-US" dirty="0"/>
              <a:t> </a:t>
            </a:r>
            <a:r>
              <a:rPr lang="en-US" dirty="0" err="1"/>
              <a:t>perubahan</a:t>
            </a:r>
            <a:r>
              <a:rPr lang="en-US" dirty="0"/>
              <a:t> pada </a:t>
            </a:r>
            <a:r>
              <a:rPr lang="en-US" dirty="0" err="1"/>
              <a:t>saat</a:t>
            </a:r>
            <a:r>
              <a:rPr lang="en-US" dirty="0"/>
              <a:t> </a:t>
            </a:r>
            <a:r>
              <a:rPr lang="en-US" dirty="0" err="1"/>
              <a:t>inspirasi</a:t>
            </a:r>
            <a:r>
              <a:rPr lang="en-US" dirty="0"/>
              <a:t> dan </a:t>
            </a:r>
            <a:r>
              <a:rPr lang="en-US" dirty="0" err="1"/>
              <a:t>ekspirasi</a:t>
            </a:r>
            <a:r>
              <a:rPr lang="en-US" dirty="0"/>
              <a:t>.</a:t>
            </a:r>
          </a:p>
        </p:txBody>
      </p:sp>
    </p:spTree>
    <p:extLst>
      <p:ext uri="{BB962C8B-B14F-4D97-AF65-F5344CB8AC3E}">
        <p14:creationId xmlns:p14="http://schemas.microsoft.com/office/powerpoint/2010/main" val="72212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a:xfrm>
            <a:off x="347460" y="333732"/>
            <a:ext cx="3706108" cy="458147"/>
          </a:xfrm>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Google Shape;614;p69">
            <a:extLst>
              <a:ext uri="{FF2B5EF4-FFF2-40B4-BE49-F238E27FC236}">
                <a16:creationId xmlns:a16="http://schemas.microsoft.com/office/drawing/2014/main" id="{7D95CF7E-0E96-E6D2-4BCE-A4446951249C}"/>
              </a:ext>
            </a:extLst>
          </p:cNvPr>
          <p:cNvSpPr/>
          <p:nvPr/>
        </p:nvSpPr>
        <p:spPr>
          <a:xfrm>
            <a:off x="1131231" y="2661554"/>
            <a:ext cx="7735823" cy="1033271"/>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dirty="0">
                <a:solidFill>
                  <a:schemeClr val="dk1"/>
                </a:solidFill>
              </a:rPr>
              <a:t>Hasil </a:t>
            </a:r>
            <a:r>
              <a:rPr lang="en-ID" dirty="0" err="1">
                <a:solidFill>
                  <a:schemeClr val="dk1"/>
                </a:solidFill>
              </a:rPr>
              <a:t>ini</a:t>
            </a:r>
            <a:r>
              <a:rPr lang="en-ID" dirty="0">
                <a:solidFill>
                  <a:schemeClr val="dk1"/>
                </a:solidFill>
              </a:rPr>
              <a:t> juga </a:t>
            </a:r>
            <a:r>
              <a:rPr lang="en-ID" dirty="0" err="1">
                <a:solidFill>
                  <a:schemeClr val="dk1"/>
                </a:solidFill>
              </a:rPr>
              <a:t>sesuai</a:t>
            </a:r>
            <a:r>
              <a:rPr lang="en-ID" dirty="0">
                <a:solidFill>
                  <a:schemeClr val="dk1"/>
                </a:solidFill>
              </a:rPr>
              <a:t> </a:t>
            </a:r>
            <a:r>
              <a:rPr lang="en-ID" dirty="0" err="1">
                <a:solidFill>
                  <a:schemeClr val="dk1"/>
                </a:solidFill>
              </a:rPr>
              <a:t>dengan</a:t>
            </a:r>
            <a:r>
              <a:rPr lang="en-ID" dirty="0">
                <a:solidFill>
                  <a:schemeClr val="dk1"/>
                </a:solidFill>
              </a:rPr>
              <a:t> </a:t>
            </a:r>
            <a:r>
              <a:rPr lang="en-ID" b="1" dirty="0" err="1">
                <a:solidFill>
                  <a:schemeClr val="dk1"/>
                </a:solidFill>
              </a:rPr>
              <a:t>penelitian</a:t>
            </a:r>
            <a:r>
              <a:rPr lang="en-ID" b="1" dirty="0">
                <a:solidFill>
                  <a:schemeClr val="dk1"/>
                </a:solidFill>
              </a:rPr>
              <a:t> Abidin M., 2021 </a:t>
            </a:r>
            <a:r>
              <a:rPr lang="en-ID" dirty="0">
                <a:solidFill>
                  <a:schemeClr val="dk1"/>
                </a:solidFill>
              </a:rPr>
              <a:t>yang </a:t>
            </a:r>
            <a:r>
              <a:rPr lang="en-ID" dirty="0" err="1">
                <a:solidFill>
                  <a:schemeClr val="dk1"/>
                </a:solidFill>
              </a:rPr>
              <a:t>menyatakan</a:t>
            </a:r>
            <a:r>
              <a:rPr lang="en-ID" dirty="0">
                <a:solidFill>
                  <a:schemeClr val="dk1"/>
                </a:solidFill>
              </a:rPr>
              <a:t> </a:t>
            </a:r>
            <a:r>
              <a:rPr lang="en-ID" dirty="0" err="1">
                <a:solidFill>
                  <a:schemeClr val="dk1"/>
                </a:solidFill>
              </a:rPr>
              <a:t>bahwa</a:t>
            </a:r>
            <a:r>
              <a:rPr lang="en-ID" dirty="0">
                <a:solidFill>
                  <a:schemeClr val="dk1"/>
                </a:solidFill>
              </a:rPr>
              <a:t> pada </a:t>
            </a:r>
            <a:r>
              <a:rPr lang="en-ID" dirty="0" err="1">
                <a:solidFill>
                  <a:schemeClr val="dk1"/>
                </a:solidFill>
              </a:rPr>
              <a:t>tekanan</a:t>
            </a:r>
            <a:r>
              <a:rPr lang="en-ID" dirty="0">
                <a:solidFill>
                  <a:schemeClr val="dk1"/>
                </a:solidFill>
              </a:rPr>
              <a:t> 75 Pa dan 100 Pa </a:t>
            </a:r>
            <a:r>
              <a:rPr lang="en-ID" dirty="0" err="1">
                <a:solidFill>
                  <a:schemeClr val="dk1"/>
                </a:solidFill>
              </a:rPr>
              <a:t>nilai</a:t>
            </a:r>
            <a:r>
              <a:rPr lang="en-ID" dirty="0">
                <a:solidFill>
                  <a:schemeClr val="dk1"/>
                </a:solidFill>
              </a:rPr>
              <a:t> </a:t>
            </a:r>
            <a:r>
              <a:rPr lang="en-ID" dirty="0" err="1">
                <a:solidFill>
                  <a:schemeClr val="dk1"/>
                </a:solidFill>
              </a:rPr>
              <a:t>resistensi</a:t>
            </a:r>
            <a:r>
              <a:rPr lang="en-ID" dirty="0">
                <a:solidFill>
                  <a:schemeClr val="dk1"/>
                </a:solidFill>
              </a:rPr>
              <a:t> total </a:t>
            </a:r>
            <a:r>
              <a:rPr lang="en-ID" dirty="0" err="1">
                <a:solidFill>
                  <a:schemeClr val="dk1"/>
                </a:solidFill>
              </a:rPr>
              <a:t>hidung</a:t>
            </a:r>
            <a:r>
              <a:rPr lang="en-ID" dirty="0">
                <a:solidFill>
                  <a:schemeClr val="dk1"/>
                </a:solidFill>
              </a:rPr>
              <a:t> </a:t>
            </a:r>
            <a:r>
              <a:rPr lang="en-ID" dirty="0" err="1">
                <a:solidFill>
                  <a:schemeClr val="dk1"/>
                </a:solidFill>
              </a:rPr>
              <a:t>sebelum</a:t>
            </a:r>
            <a:r>
              <a:rPr lang="en-ID" dirty="0">
                <a:solidFill>
                  <a:schemeClr val="dk1"/>
                </a:solidFill>
              </a:rPr>
              <a:t> </a:t>
            </a:r>
            <a:r>
              <a:rPr lang="en-ID" dirty="0" err="1">
                <a:solidFill>
                  <a:schemeClr val="dk1"/>
                </a:solidFill>
              </a:rPr>
              <a:t>pemberian</a:t>
            </a:r>
            <a:r>
              <a:rPr lang="en-ID" dirty="0">
                <a:solidFill>
                  <a:schemeClr val="dk1"/>
                </a:solidFill>
              </a:rPr>
              <a:t> </a:t>
            </a:r>
            <a:r>
              <a:rPr lang="en-ID" dirty="0" err="1">
                <a:solidFill>
                  <a:schemeClr val="dk1"/>
                </a:solidFill>
              </a:rPr>
              <a:t>dekongestan</a:t>
            </a:r>
            <a:r>
              <a:rPr lang="en-ID" dirty="0">
                <a:solidFill>
                  <a:schemeClr val="dk1"/>
                </a:solidFill>
              </a:rPr>
              <a:t> pada </a:t>
            </a:r>
            <a:r>
              <a:rPr lang="en-ID" dirty="0" err="1">
                <a:solidFill>
                  <a:schemeClr val="dk1"/>
                </a:solidFill>
              </a:rPr>
              <a:t>fase</a:t>
            </a:r>
            <a:r>
              <a:rPr lang="en-ID" dirty="0">
                <a:solidFill>
                  <a:schemeClr val="dk1"/>
                </a:solidFill>
              </a:rPr>
              <a:t> </a:t>
            </a:r>
            <a:r>
              <a:rPr lang="en-ID" dirty="0" err="1">
                <a:solidFill>
                  <a:schemeClr val="dk1"/>
                </a:solidFill>
              </a:rPr>
              <a:t>inspirasi</a:t>
            </a:r>
            <a:r>
              <a:rPr lang="en-ID" dirty="0">
                <a:solidFill>
                  <a:schemeClr val="dk1"/>
                </a:solidFill>
              </a:rPr>
              <a:t> </a:t>
            </a:r>
            <a:r>
              <a:rPr lang="en-ID" dirty="0" err="1">
                <a:solidFill>
                  <a:schemeClr val="dk1"/>
                </a:solidFill>
              </a:rPr>
              <a:t>maupun</a:t>
            </a:r>
            <a:r>
              <a:rPr lang="en-ID" dirty="0">
                <a:solidFill>
                  <a:schemeClr val="dk1"/>
                </a:solidFill>
              </a:rPr>
              <a:t> </a:t>
            </a:r>
            <a:r>
              <a:rPr lang="en-ID" dirty="0" err="1">
                <a:solidFill>
                  <a:schemeClr val="dk1"/>
                </a:solidFill>
              </a:rPr>
              <a:t>ekspirasi</a:t>
            </a:r>
            <a:r>
              <a:rPr lang="en-ID" dirty="0">
                <a:solidFill>
                  <a:schemeClr val="dk1"/>
                </a:solidFill>
              </a:rPr>
              <a:t> </a:t>
            </a:r>
            <a:r>
              <a:rPr lang="en-ID" dirty="0" err="1">
                <a:solidFill>
                  <a:schemeClr val="dk1"/>
                </a:solidFill>
              </a:rPr>
              <a:t>memiliki</a:t>
            </a:r>
            <a:r>
              <a:rPr lang="en-ID" dirty="0">
                <a:solidFill>
                  <a:schemeClr val="dk1"/>
                </a:solidFill>
              </a:rPr>
              <a:t> </a:t>
            </a:r>
            <a:r>
              <a:rPr lang="en-ID" dirty="0" err="1">
                <a:solidFill>
                  <a:schemeClr val="dk1"/>
                </a:solidFill>
              </a:rPr>
              <a:t>perbedaan</a:t>
            </a:r>
            <a:r>
              <a:rPr lang="en-ID" dirty="0">
                <a:solidFill>
                  <a:schemeClr val="dk1"/>
                </a:solidFill>
              </a:rPr>
              <a:t> yang </a:t>
            </a:r>
            <a:r>
              <a:rPr lang="en-ID" dirty="0" err="1">
                <a:solidFill>
                  <a:schemeClr val="dk1"/>
                </a:solidFill>
              </a:rPr>
              <a:t>signifikan</a:t>
            </a:r>
            <a:r>
              <a:rPr lang="en-ID" dirty="0">
                <a:solidFill>
                  <a:schemeClr val="dk1"/>
                </a:solidFill>
              </a:rPr>
              <a:t> pada </a:t>
            </a:r>
            <a:r>
              <a:rPr lang="en-ID" dirty="0" err="1">
                <a:solidFill>
                  <a:schemeClr val="dk1"/>
                </a:solidFill>
              </a:rPr>
              <a:t>pasien</a:t>
            </a:r>
            <a:r>
              <a:rPr lang="en-ID" dirty="0">
                <a:solidFill>
                  <a:schemeClr val="dk1"/>
                </a:solidFill>
              </a:rPr>
              <a:t> </a:t>
            </a:r>
            <a:r>
              <a:rPr lang="en-ID" dirty="0" err="1">
                <a:solidFill>
                  <a:schemeClr val="dk1"/>
                </a:solidFill>
              </a:rPr>
              <a:t>dengan</a:t>
            </a:r>
            <a:r>
              <a:rPr lang="en-ID" dirty="0">
                <a:solidFill>
                  <a:schemeClr val="dk1"/>
                </a:solidFill>
              </a:rPr>
              <a:t> </a:t>
            </a:r>
            <a:r>
              <a:rPr lang="en-ID" dirty="0" err="1">
                <a:solidFill>
                  <a:schemeClr val="dk1"/>
                </a:solidFill>
              </a:rPr>
              <a:t>sumbatan</a:t>
            </a:r>
            <a:r>
              <a:rPr lang="en-ID" dirty="0">
                <a:solidFill>
                  <a:schemeClr val="dk1"/>
                </a:solidFill>
              </a:rPr>
              <a:t> </a:t>
            </a:r>
            <a:r>
              <a:rPr lang="en-ID" dirty="0" err="1">
                <a:solidFill>
                  <a:schemeClr val="dk1"/>
                </a:solidFill>
              </a:rPr>
              <a:t>hidung</a:t>
            </a:r>
            <a:r>
              <a:rPr lang="en-ID" dirty="0">
                <a:solidFill>
                  <a:schemeClr val="dk1"/>
                </a:solidFill>
              </a:rPr>
              <a:t>.</a:t>
            </a:r>
          </a:p>
        </p:txBody>
      </p:sp>
      <p:sp>
        <p:nvSpPr>
          <p:cNvPr id="3" name="Google Shape;614;p69">
            <a:extLst>
              <a:ext uri="{FF2B5EF4-FFF2-40B4-BE49-F238E27FC236}">
                <a16:creationId xmlns:a16="http://schemas.microsoft.com/office/drawing/2014/main" id="{3592E68F-B508-D973-F7BA-8FADD9A04B33}"/>
              </a:ext>
            </a:extLst>
          </p:cNvPr>
          <p:cNvSpPr/>
          <p:nvPr/>
        </p:nvSpPr>
        <p:spPr>
          <a:xfrm>
            <a:off x="2011342" y="3902201"/>
            <a:ext cx="6912863" cy="744825"/>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dirty="0">
                <a:solidFill>
                  <a:schemeClr val="dk1"/>
                </a:solidFill>
              </a:rPr>
              <a:t>Hasil </a:t>
            </a:r>
            <a:r>
              <a:rPr lang="en-ID" dirty="0" err="1">
                <a:solidFill>
                  <a:schemeClr val="dk1"/>
                </a:solidFill>
              </a:rPr>
              <a:t>serupa</a:t>
            </a:r>
            <a:r>
              <a:rPr lang="en-ID" dirty="0">
                <a:solidFill>
                  <a:schemeClr val="dk1"/>
                </a:solidFill>
              </a:rPr>
              <a:t> </a:t>
            </a:r>
            <a:r>
              <a:rPr lang="en-ID" dirty="0" err="1">
                <a:solidFill>
                  <a:schemeClr val="dk1"/>
                </a:solidFill>
              </a:rPr>
              <a:t>terjadi</a:t>
            </a:r>
            <a:r>
              <a:rPr lang="en-ID" dirty="0">
                <a:solidFill>
                  <a:schemeClr val="dk1"/>
                </a:solidFill>
              </a:rPr>
              <a:t> pada </a:t>
            </a:r>
            <a:r>
              <a:rPr lang="en-ID" b="1" dirty="0" err="1">
                <a:solidFill>
                  <a:schemeClr val="dk1"/>
                </a:solidFill>
              </a:rPr>
              <a:t>Penelitian</a:t>
            </a:r>
            <a:r>
              <a:rPr lang="en-ID" b="1" dirty="0">
                <a:solidFill>
                  <a:schemeClr val="dk1"/>
                </a:solidFill>
              </a:rPr>
              <a:t> Goh L. C., </a:t>
            </a:r>
            <a:r>
              <a:rPr lang="en-ID" b="1" dirty="0" err="1">
                <a:solidFill>
                  <a:schemeClr val="dk1"/>
                </a:solidFill>
              </a:rPr>
              <a:t>dkk</a:t>
            </a:r>
            <a:r>
              <a:rPr lang="en-ID" b="1" dirty="0">
                <a:solidFill>
                  <a:schemeClr val="dk1"/>
                </a:solidFill>
              </a:rPr>
              <a:t>. 2018 </a:t>
            </a:r>
            <a:r>
              <a:rPr lang="en-ID" dirty="0" err="1">
                <a:solidFill>
                  <a:schemeClr val="dk1"/>
                </a:solidFill>
              </a:rPr>
              <a:t>menemukan</a:t>
            </a:r>
            <a:r>
              <a:rPr lang="en-ID" dirty="0">
                <a:solidFill>
                  <a:schemeClr val="dk1"/>
                </a:solidFill>
              </a:rPr>
              <a:t> </a:t>
            </a:r>
            <a:r>
              <a:rPr lang="en-ID" dirty="0" err="1">
                <a:solidFill>
                  <a:schemeClr val="dk1"/>
                </a:solidFill>
              </a:rPr>
              <a:t>bahwa</a:t>
            </a:r>
            <a:r>
              <a:rPr lang="en-ID" dirty="0">
                <a:solidFill>
                  <a:schemeClr val="dk1"/>
                </a:solidFill>
              </a:rPr>
              <a:t> </a:t>
            </a:r>
            <a:r>
              <a:rPr lang="en-ID" dirty="0" err="1">
                <a:solidFill>
                  <a:schemeClr val="dk1"/>
                </a:solidFill>
              </a:rPr>
              <a:t>terdapat</a:t>
            </a:r>
            <a:r>
              <a:rPr lang="en-ID" dirty="0">
                <a:solidFill>
                  <a:schemeClr val="dk1"/>
                </a:solidFill>
              </a:rPr>
              <a:t> </a:t>
            </a:r>
            <a:r>
              <a:rPr lang="en-ID" dirty="0" err="1">
                <a:solidFill>
                  <a:schemeClr val="dk1"/>
                </a:solidFill>
              </a:rPr>
              <a:t>penurunan</a:t>
            </a:r>
            <a:r>
              <a:rPr lang="en-ID" dirty="0">
                <a:solidFill>
                  <a:schemeClr val="dk1"/>
                </a:solidFill>
              </a:rPr>
              <a:t> </a:t>
            </a:r>
            <a:r>
              <a:rPr lang="en-ID" dirty="0" err="1">
                <a:solidFill>
                  <a:schemeClr val="dk1"/>
                </a:solidFill>
              </a:rPr>
              <a:t>resistensi</a:t>
            </a:r>
            <a:r>
              <a:rPr lang="en-ID" dirty="0">
                <a:solidFill>
                  <a:schemeClr val="dk1"/>
                </a:solidFill>
              </a:rPr>
              <a:t> </a:t>
            </a:r>
            <a:r>
              <a:rPr lang="en-ID" dirty="0" err="1">
                <a:solidFill>
                  <a:schemeClr val="dk1"/>
                </a:solidFill>
              </a:rPr>
              <a:t>hidung</a:t>
            </a:r>
            <a:r>
              <a:rPr lang="en-ID" dirty="0">
                <a:solidFill>
                  <a:schemeClr val="dk1"/>
                </a:solidFill>
              </a:rPr>
              <a:t> </a:t>
            </a:r>
            <a:r>
              <a:rPr lang="en-ID" dirty="0" err="1">
                <a:solidFill>
                  <a:schemeClr val="dk1"/>
                </a:solidFill>
              </a:rPr>
              <a:t>kanan</a:t>
            </a:r>
            <a:r>
              <a:rPr lang="en-ID" dirty="0">
                <a:solidFill>
                  <a:schemeClr val="dk1"/>
                </a:solidFill>
              </a:rPr>
              <a:t> dan </a:t>
            </a:r>
            <a:r>
              <a:rPr lang="en-ID" dirty="0" err="1">
                <a:solidFill>
                  <a:schemeClr val="dk1"/>
                </a:solidFill>
              </a:rPr>
              <a:t>kiri</a:t>
            </a:r>
            <a:r>
              <a:rPr lang="en-ID" dirty="0">
                <a:solidFill>
                  <a:schemeClr val="dk1"/>
                </a:solidFill>
              </a:rPr>
              <a:t> </a:t>
            </a:r>
            <a:r>
              <a:rPr lang="en-ID" dirty="0" err="1">
                <a:solidFill>
                  <a:schemeClr val="dk1"/>
                </a:solidFill>
              </a:rPr>
              <a:t>setelah</a:t>
            </a:r>
            <a:r>
              <a:rPr lang="en-ID" dirty="0">
                <a:solidFill>
                  <a:schemeClr val="dk1"/>
                </a:solidFill>
              </a:rPr>
              <a:t> </a:t>
            </a:r>
            <a:r>
              <a:rPr lang="en-ID" dirty="0" err="1">
                <a:solidFill>
                  <a:schemeClr val="dk1"/>
                </a:solidFill>
              </a:rPr>
              <a:t>pemberian</a:t>
            </a:r>
            <a:r>
              <a:rPr lang="en-ID" dirty="0">
                <a:solidFill>
                  <a:schemeClr val="dk1"/>
                </a:solidFill>
              </a:rPr>
              <a:t> </a:t>
            </a:r>
            <a:r>
              <a:rPr lang="en-ID" dirty="0" err="1">
                <a:solidFill>
                  <a:schemeClr val="dk1"/>
                </a:solidFill>
              </a:rPr>
              <a:t>lidokain-efedrin</a:t>
            </a:r>
            <a:r>
              <a:rPr lang="en-ID" dirty="0">
                <a:solidFill>
                  <a:schemeClr val="dk1"/>
                </a:solidFill>
              </a:rPr>
              <a:t> </a:t>
            </a:r>
            <a:r>
              <a:rPr lang="en-ID" dirty="0" err="1">
                <a:solidFill>
                  <a:schemeClr val="dk1"/>
                </a:solidFill>
              </a:rPr>
              <a:t>secara</a:t>
            </a:r>
            <a:r>
              <a:rPr lang="en-ID" dirty="0">
                <a:solidFill>
                  <a:schemeClr val="dk1"/>
                </a:solidFill>
              </a:rPr>
              <a:t> </a:t>
            </a:r>
            <a:r>
              <a:rPr lang="en-ID" dirty="0" err="1">
                <a:solidFill>
                  <a:schemeClr val="dk1"/>
                </a:solidFill>
              </a:rPr>
              <a:t>topikal</a:t>
            </a:r>
            <a:r>
              <a:rPr lang="en-ID" dirty="0">
                <a:solidFill>
                  <a:schemeClr val="dk1"/>
                </a:solidFill>
              </a:rPr>
              <a:t> pada </a:t>
            </a:r>
            <a:r>
              <a:rPr lang="en-ID" dirty="0" err="1">
                <a:solidFill>
                  <a:schemeClr val="dk1"/>
                </a:solidFill>
              </a:rPr>
              <a:t>pasien</a:t>
            </a:r>
            <a:r>
              <a:rPr lang="en-ID" dirty="0">
                <a:solidFill>
                  <a:schemeClr val="dk1"/>
                </a:solidFill>
              </a:rPr>
              <a:t> </a:t>
            </a:r>
            <a:r>
              <a:rPr lang="en-ID" dirty="0" err="1">
                <a:solidFill>
                  <a:schemeClr val="dk1"/>
                </a:solidFill>
              </a:rPr>
              <a:t>dengan</a:t>
            </a:r>
            <a:r>
              <a:rPr lang="en-ID" dirty="0">
                <a:solidFill>
                  <a:schemeClr val="dk1"/>
                </a:solidFill>
              </a:rPr>
              <a:t> rhinitis </a:t>
            </a:r>
            <a:r>
              <a:rPr lang="en-ID" dirty="0" err="1">
                <a:solidFill>
                  <a:schemeClr val="dk1"/>
                </a:solidFill>
              </a:rPr>
              <a:t>persisten</a:t>
            </a:r>
            <a:r>
              <a:rPr lang="en-ID" dirty="0">
                <a:solidFill>
                  <a:schemeClr val="dk1"/>
                </a:solidFill>
              </a:rPr>
              <a:t> </a:t>
            </a:r>
            <a:r>
              <a:rPr lang="en-ID" dirty="0" err="1">
                <a:solidFill>
                  <a:schemeClr val="dk1"/>
                </a:solidFill>
              </a:rPr>
              <a:t>sedang</a:t>
            </a:r>
            <a:r>
              <a:rPr lang="en-ID" dirty="0">
                <a:solidFill>
                  <a:schemeClr val="dk1"/>
                </a:solidFill>
              </a:rPr>
              <a:t> </a:t>
            </a:r>
            <a:r>
              <a:rPr lang="en-ID" dirty="0" err="1">
                <a:solidFill>
                  <a:schemeClr val="dk1"/>
                </a:solidFill>
              </a:rPr>
              <a:t>berat</a:t>
            </a:r>
            <a:r>
              <a:rPr lang="en-ID" dirty="0">
                <a:solidFill>
                  <a:schemeClr val="dk1"/>
                </a:solidFill>
              </a:rPr>
              <a:t>. </a:t>
            </a:r>
          </a:p>
        </p:txBody>
      </p:sp>
      <p:sp>
        <p:nvSpPr>
          <p:cNvPr id="5" name="Google Shape;614;p69">
            <a:extLst>
              <a:ext uri="{FF2B5EF4-FFF2-40B4-BE49-F238E27FC236}">
                <a16:creationId xmlns:a16="http://schemas.microsoft.com/office/drawing/2014/main" id="{8C3480B8-9B11-CB20-9C04-7F005DD2AB72}"/>
              </a:ext>
            </a:extLst>
          </p:cNvPr>
          <p:cNvSpPr/>
          <p:nvPr/>
        </p:nvSpPr>
        <p:spPr>
          <a:xfrm>
            <a:off x="846962" y="1117444"/>
            <a:ext cx="8020091" cy="1330819"/>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b="1" dirty="0" err="1">
                <a:solidFill>
                  <a:schemeClr val="dk1"/>
                </a:solidFill>
              </a:rPr>
              <a:t>Penelitian</a:t>
            </a:r>
            <a:r>
              <a:rPr lang="en-ID" b="1" dirty="0">
                <a:solidFill>
                  <a:schemeClr val="dk1"/>
                </a:solidFill>
              </a:rPr>
              <a:t> </a:t>
            </a:r>
            <a:r>
              <a:rPr lang="en-ID" b="1" dirty="0" err="1">
                <a:solidFill>
                  <a:schemeClr val="dk1"/>
                </a:solidFill>
              </a:rPr>
              <a:t>Widiarni</a:t>
            </a:r>
            <a:r>
              <a:rPr lang="en-ID" b="1" dirty="0">
                <a:solidFill>
                  <a:schemeClr val="dk1"/>
                </a:solidFill>
              </a:rPr>
              <a:t> D. 2018 </a:t>
            </a:r>
            <a:r>
              <a:rPr lang="en-ID" dirty="0" err="1">
                <a:solidFill>
                  <a:schemeClr val="dk1"/>
                </a:solidFill>
              </a:rPr>
              <a:t>terkait</a:t>
            </a:r>
            <a:r>
              <a:rPr lang="en-ID" dirty="0">
                <a:solidFill>
                  <a:schemeClr val="dk1"/>
                </a:solidFill>
              </a:rPr>
              <a:t> </a:t>
            </a:r>
            <a:r>
              <a:rPr lang="en-ID" dirty="0" err="1">
                <a:solidFill>
                  <a:schemeClr val="dk1"/>
                </a:solidFill>
              </a:rPr>
              <a:t>nilai</a:t>
            </a:r>
            <a:r>
              <a:rPr lang="en-ID" dirty="0">
                <a:solidFill>
                  <a:schemeClr val="dk1"/>
                </a:solidFill>
              </a:rPr>
              <a:t> </a:t>
            </a:r>
            <a:r>
              <a:rPr lang="en-ID" dirty="0" err="1">
                <a:solidFill>
                  <a:schemeClr val="dk1"/>
                </a:solidFill>
              </a:rPr>
              <a:t>resistensi</a:t>
            </a:r>
            <a:r>
              <a:rPr lang="en-ID" dirty="0">
                <a:solidFill>
                  <a:schemeClr val="dk1"/>
                </a:solidFill>
              </a:rPr>
              <a:t> total pada </a:t>
            </a:r>
            <a:r>
              <a:rPr lang="en-ID" dirty="0" err="1">
                <a:solidFill>
                  <a:schemeClr val="dk1"/>
                </a:solidFill>
              </a:rPr>
              <a:t>pasien</a:t>
            </a:r>
            <a:r>
              <a:rPr lang="en-ID" dirty="0">
                <a:solidFill>
                  <a:schemeClr val="dk1"/>
                </a:solidFill>
              </a:rPr>
              <a:t> </a:t>
            </a:r>
            <a:r>
              <a:rPr lang="en-ID" dirty="0" err="1">
                <a:solidFill>
                  <a:schemeClr val="dk1"/>
                </a:solidFill>
              </a:rPr>
              <a:t>dengan</a:t>
            </a:r>
            <a:r>
              <a:rPr lang="en-ID" dirty="0">
                <a:solidFill>
                  <a:schemeClr val="dk1"/>
                </a:solidFill>
              </a:rPr>
              <a:t> </a:t>
            </a:r>
            <a:r>
              <a:rPr lang="en-ID" dirty="0" err="1">
                <a:solidFill>
                  <a:schemeClr val="dk1"/>
                </a:solidFill>
              </a:rPr>
              <a:t>deformitas</a:t>
            </a:r>
            <a:r>
              <a:rPr lang="en-ID" dirty="0">
                <a:solidFill>
                  <a:schemeClr val="dk1"/>
                </a:solidFill>
              </a:rPr>
              <a:t> </a:t>
            </a:r>
            <a:r>
              <a:rPr lang="en-ID" dirty="0" err="1">
                <a:solidFill>
                  <a:schemeClr val="dk1"/>
                </a:solidFill>
              </a:rPr>
              <a:t>hidung</a:t>
            </a:r>
            <a:r>
              <a:rPr lang="en-ID" dirty="0">
                <a:solidFill>
                  <a:schemeClr val="dk1"/>
                </a:solidFill>
              </a:rPr>
              <a:t> </a:t>
            </a:r>
            <a:r>
              <a:rPr lang="en-ID" dirty="0" err="1">
                <a:solidFill>
                  <a:schemeClr val="dk1"/>
                </a:solidFill>
              </a:rPr>
              <a:t>ditekanan</a:t>
            </a:r>
            <a:r>
              <a:rPr lang="en-ID" dirty="0">
                <a:solidFill>
                  <a:schemeClr val="dk1"/>
                </a:solidFill>
              </a:rPr>
              <a:t> 75 Pa </a:t>
            </a:r>
            <a:r>
              <a:rPr lang="en-ID" dirty="0" err="1">
                <a:solidFill>
                  <a:schemeClr val="dk1"/>
                </a:solidFill>
              </a:rPr>
              <a:t>sebelum</a:t>
            </a:r>
            <a:r>
              <a:rPr lang="en-ID" dirty="0">
                <a:solidFill>
                  <a:schemeClr val="dk1"/>
                </a:solidFill>
              </a:rPr>
              <a:t> </a:t>
            </a:r>
            <a:r>
              <a:rPr lang="en-ID" dirty="0" err="1">
                <a:solidFill>
                  <a:schemeClr val="dk1"/>
                </a:solidFill>
              </a:rPr>
              <a:t>pemberian</a:t>
            </a:r>
            <a:r>
              <a:rPr lang="en-ID" dirty="0">
                <a:solidFill>
                  <a:schemeClr val="dk1"/>
                </a:solidFill>
              </a:rPr>
              <a:t> </a:t>
            </a:r>
            <a:r>
              <a:rPr lang="en-ID" dirty="0" err="1">
                <a:solidFill>
                  <a:schemeClr val="dk1"/>
                </a:solidFill>
              </a:rPr>
              <a:t>dekongestan</a:t>
            </a:r>
            <a:r>
              <a:rPr lang="en-ID" dirty="0">
                <a:solidFill>
                  <a:schemeClr val="dk1"/>
                </a:solidFill>
              </a:rPr>
              <a:t> rata-rata 0,173 ± 0,15 Pa/cm3/s dan </a:t>
            </a:r>
            <a:r>
              <a:rPr lang="en-ID" dirty="0" err="1">
                <a:solidFill>
                  <a:schemeClr val="dk1"/>
                </a:solidFill>
              </a:rPr>
              <a:t>setelah</a:t>
            </a:r>
            <a:r>
              <a:rPr lang="en-ID" dirty="0">
                <a:solidFill>
                  <a:schemeClr val="dk1"/>
                </a:solidFill>
              </a:rPr>
              <a:t> </a:t>
            </a:r>
            <a:r>
              <a:rPr lang="en-ID" dirty="0" err="1">
                <a:solidFill>
                  <a:schemeClr val="dk1"/>
                </a:solidFill>
              </a:rPr>
              <a:t>pemberian</a:t>
            </a:r>
            <a:r>
              <a:rPr lang="en-ID" dirty="0">
                <a:solidFill>
                  <a:schemeClr val="dk1"/>
                </a:solidFill>
              </a:rPr>
              <a:t> </a:t>
            </a:r>
            <a:r>
              <a:rPr lang="en-ID" dirty="0" err="1">
                <a:solidFill>
                  <a:schemeClr val="dk1"/>
                </a:solidFill>
              </a:rPr>
              <a:t>dekongestan</a:t>
            </a:r>
            <a:r>
              <a:rPr lang="en-ID" dirty="0">
                <a:solidFill>
                  <a:schemeClr val="dk1"/>
                </a:solidFill>
              </a:rPr>
              <a:t> </a:t>
            </a:r>
            <a:r>
              <a:rPr lang="en-ID" dirty="0" err="1">
                <a:solidFill>
                  <a:schemeClr val="dk1"/>
                </a:solidFill>
              </a:rPr>
              <a:t>mempunyai</a:t>
            </a:r>
            <a:r>
              <a:rPr lang="en-ID" dirty="0">
                <a:solidFill>
                  <a:schemeClr val="dk1"/>
                </a:solidFill>
              </a:rPr>
              <a:t> </a:t>
            </a:r>
            <a:r>
              <a:rPr lang="en-ID" dirty="0" err="1">
                <a:solidFill>
                  <a:schemeClr val="dk1"/>
                </a:solidFill>
              </a:rPr>
              <a:t>nilai</a:t>
            </a:r>
            <a:r>
              <a:rPr lang="en-ID" dirty="0">
                <a:solidFill>
                  <a:schemeClr val="dk1"/>
                </a:solidFill>
              </a:rPr>
              <a:t> </a:t>
            </a:r>
            <a:r>
              <a:rPr lang="en-ID" dirty="0" err="1">
                <a:solidFill>
                  <a:schemeClr val="dk1"/>
                </a:solidFill>
              </a:rPr>
              <a:t>resistensi</a:t>
            </a:r>
            <a:r>
              <a:rPr lang="en-ID" dirty="0">
                <a:solidFill>
                  <a:schemeClr val="dk1"/>
                </a:solidFill>
              </a:rPr>
              <a:t> total rata-rata 0,164 ± 0,99 Pa/cm3/s, </a:t>
            </a:r>
            <a:r>
              <a:rPr lang="en-ID" dirty="0" err="1">
                <a:solidFill>
                  <a:schemeClr val="dk1"/>
                </a:solidFill>
              </a:rPr>
              <a:t>hasil</a:t>
            </a:r>
            <a:r>
              <a:rPr lang="en-ID" dirty="0">
                <a:solidFill>
                  <a:schemeClr val="dk1"/>
                </a:solidFill>
              </a:rPr>
              <a:t> </a:t>
            </a:r>
            <a:r>
              <a:rPr lang="en-ID" dirty="0" err="1">
                <a:solidFill>
                  <a:schemeClr val="dk1"/>
                </a:solidFill>
              </a:rPr>
              <a:t>tersebut</a:t>
            </a:r>
            <a:r>
              <a:rPr lang="en-ID" dirty="0">
                <a:solidFill>
                  <a:schemeClr val="dk1"/>
                </a:solidFill>
              </a:rPr>
              <a:t> </a:t>
            </a:r>
            <a:r>
              <a:rPr lang="en-ID" dirty="0" err="1">
                <a:solidFill>
                  <a:schemeClr val="dk1"/>
                </a:solidFill>
              </a:rPr>
              <a:t>menunjukkan</a:t>
            </a:r>
            <a:r>
              <a:rPr lang="en-ID" dirty="0">
                <a:solidFill>
                  <a:schemeClr val="dk1"/>
                </a:solidFill>
              </a:rPr>
              <a:t> </a:t>
            </a:r>
            <a:r>
              <a:rPr lang="en-ID" dirty="0" err="1">
                <a:solidFill>
                  <a:schemeClr val="dk1"/>
                </a:solidFill>
              </a:rPr>
              <a:t>bahwa</a:t>
            </a:r>
            <a:r>
              <a:rPr lang="en-ID" dirty="0">
                <a:solidFill>
                  <a:schemeClr val="dk1"/>
                </a:solidFill>
              </a:rPr>
              <a:t> </a:t>
            </a:r>
            <a:r>
              <a:rPr lang="en-ID" dirty="0" err="1">
                <a:solidFill>
                  <a:schemeClr val="dk1"/>
                </a:solidFill>
              </a:rPr>
              <a:t>terjadi</a:t>
            </a:r>
            <a:r>
              <a:rPr lang="en-ID" dirty="0">
                <a:solidFill>
                  <a:schemeClr val="dk1"/>
                </a:solidFill>
              </a:rPr>
              <a:t> </a:t>
            </a:r>
            <a:r>
              <a:rPr lang="en-ID" dirty="0" err="1">
                <a:solidFill>
                  <a:schemeClr val="dk1"/>
                </a:solidFill>
              </a:rPr>
              <a:t>penurunan</a:t>
            </a:r>
            <a:r>
              <a:rPr lang="en-ID" dirty="0">
                <a:solidFill>
                  <a:schemeClr val="dk1"/>
                </a:solidFill>
              </a:rPr>
              <a:t> </a:t>
            </a:r>
            <a:r>
              <a:rPr lang="en-ID" dirty="0" err="1">
                <a:solidFill>
                  <a:schemeClr val="dk1"/>
                </a:solidFill>
              </a:rPr>
              <a:t>resistensi</a:t>
            </a:r>
            <a:r>
              <a:rPr lang="en-ID" dirty="0">
                <a:solidFill>
                  <a:schemeClr val="dk1"/>
                </a:solidFill>
              </a:rPr>
              <a:t> </a:t>
            </a:r>
            <a:r>
              <a:rPr lang="en-ID" dirty="0" err="1">
                <a:solidFill>
                  <a:schemeClr val="dk1"/>
                </a:solidFill>
              </a:rPr>
              <a:t>setelah</a:t>
            </a:r>
            <a:r>
              <a:rPr lang="en-ID" dirty="0">
                <a:solidFill>
                  <a:schemeClr val="dk1"/>
                </a:solidFill>
              </a:rPr>
              <a:t> </a:t>
            </a:r>
            <a:r>
              <a:rPr lang="en-ID" dirty="0" err="1">
                <a:solidFill>
                  <a:schemeClr val="dk1"/>
                </a:solidFill>
              </a:rPr>
              <a:t>penggunaan</a:t>
            </a:r>
            <a:r>
              <a:rPr lang="en-ID" dirty="0">
                <a:solidFill>
                  <a:schemeClr val="dk1"/>
                </a:solidFill>
              </a:rPr>
              <a:t> </a:t>
            </a:r>
            <a:r>
              <a:rPr lang="en-ID" dirty="0" err="1">
                <a:solidFill>
                  <a:schemeClr val="dk1"/>
                </a:solidFill>
              </a:rPr>
              <a:t>dekongestan</a:t>
            </a:r>
            <a:r>
              <a:rPr lang="en-ID" dirty="0">
                <a:solidFill>
                  <a:schemeClr val="dk1"/>
                </a:solidFill>
              </a:rPr>
              <a:t>. </a:t>
            </a:r>
            <a:endParaRPr lang="en-ID" b="1" dirty="0">
              <a:solidFill>
                <a:schemeClr val="dk1"/>
              </a:solidFill>
            </a:endParaRPr>
          </a:p>
        </p:txBody>
      </p:sp>
    </p:spTree>
    <p:extLst>
      <p:ext uri="{BB962C8B-B14F-4D97-AF65-F5344CB8AC3E}">
        <p14:creationId xmlns:p14="http://schemas.microsoft.com/office/powerpoint/2010/main" val="309119631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E90DF1-40CC-12C5-209D-1D922C5B3ECA}"/>
              </a:ext>
            </a:extLst>
          </p:cNvPr>
          <p:cNvSpPr/>
          <p:nvPr/>
        </p:nvSpPr>
        <p:spPr>
          <a:xfrm>
            <a:off x="723016" y="1449577"/>
            <a:ext cx="8000359" cy="954107"/>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dirty="0" err="1">
                <a:latin typeface="Arial" panose="020B0604020202020204" pitchFamily="34" charset="0"/>
                <a:cs typeface="Arial" panose="020B0604020202020204" pitchFamily="34" charset="0"/>
              </a:rPr>
              <a:t>Agen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dekongestan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efedrin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bekerja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dengan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memengaruhi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simpatis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pembuluh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darah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melalui</a:t>
            </a:r>
            <a:r>
              <a:rPr lang="en-ID" dirty="0">
                <a:latin typeface="Arial" panose="020B0604020202020204" pitchFamily="34" charset="0"/>
                <a:cs typeface="Arial" panose="020B0604020202020204" pitchFamily="34" charset="0"/>
              </a:rPr>
              <a:t> alfa-</a:t>
            </a:r>
            <a:r>
              <a:rPr lang="en-ID" dirty="0" err="1">
                <a:latin typeface="Arial" panose="020B0604020202020204" pitchFamily="34" charset="0"/>
                <a:cs typeface="Arial" panose="020B0604020202020204" pitchFamily="34" charset="0"/>
              </a:rPr>
              <a:t>adrenoseptor</a:t>
            </a:r>
            <a:r>
              <a:rPr lang="en-ID" dirty="0">
                <a:latin typeface="Arial" panose="020B0604020202020204" pitchFamily="34" charset="0"/>
                <a:cs typeface="Arial" panose="020B0604020202020204" pitchFamily="34" charset="0"/>
              </a:rPr>
              <a:t>. Karena </a:t>
            </a:r>
            <a:r>
              <a:rPr lang="en-ID" dirty="0" err="1">
                <a:latin typeface="Arial" panose="020B0604020202020204" pitchFamily="34" charset="0"/>
                <a:cs typeface="Arial" panose="020B0604020202020204" pitchFamily="34" charset="0"/>
              </a:rPr>
              <a:t>sifatnya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simpatomimetik</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melawan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vasodilatasi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hal</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ini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menyebabkan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penurunan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memfasilitasi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pernapasan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melalui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r>
              <a:rPr lang="en-ID" b="1" dirty="0">
                <a:latin typeface="Arial" panose="020B0604020202020204" pitchFamily="34" charset="0"/>
                <a:cs typeface="Arial" panose="020B0604020202020204" pitchFamily="34" charset="0"/>
              </a:rPr>
              <a:t>(Taylor BN, </a:t>
            </a:r>
            <a:r>
              <a:rPr lang="en-ID" b="1" dirty="0" err="1">
                <a:latin typeface="Arial" panose="020B0604020202020204" pitchFamily="34" charset="0"/>
                <a:cs typeface="Arial" panose="020B0604020202020204" pitchFamily="34" charset="0"/>
              </a:rPr>
              <a:t>Cassagnol</a:t>
            </a:r>
            <a:r>
              <a:rPr lang="en-ID" b="1" dirty="0">
                <a:latin typeface="Arial" panose="020B0604020202020204" pitchFamily="34" charset="0"/>
                <a:cs typeface="Arial" panose="020B0604020202020204" pitchFamily="34" charset="0"/>
              </a:rPr>
              <a:t> M., 2022)</a:t>
            </a:r>
          </a:p>
        </p:txBody>
      </p:sp>
      <p:sp>
        <p:nvSpPr>
          <p:cNvPr id="4" name="Google Shape;614;p69">
            <a:extLst>
              <a:ext uri="{FF2B5EF4-FFF2-40B4-BE49-F238E27FC236}">
                <a16:creationId xmlns:a16="http://schemas.microsoft.com/office/drawing/2014/main" id="{7D95CF7E-0E96-E6D2-4BCE-A4446951249C}"/>
              </a:ext>
            </a:extLst>
          </p:cNvPr>
          <p:cNvSpPr/>
          <p:nvPr/>
        </p:nvSpPr>
        <p:spPr>
          <a:xfrm>
            <a:off x="1651425" y="2739817"/>
            <a:ext cx="7071950" cy="1054943"/>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dirty="0" err="1">
                <a:solidFill>
                  <a:schemeClr val="dk1"/>
                </a:solidFill>
              </a:rPr>
              <a:t>Sedangkan</a:t>
            </a:r>
            <a:r>
              <a:rPr lang="en-ID" dirty="0">
                <a:solidFill>
                  <a:schemeClr val="dk1"/>
                </a:solidFill>
              </a:rPr>
              <a:t> </a:t>
            </a:r>
            <a:r>
              <a:rPr lang="en-ID" dirty="0" err="1">
                <a:solidFill>
                  <a:schemeClr val="dk1"/>
                </a:solidFill>
              </a:rPr>
              <a:t>komponen</a:t>
            </a:r>
            <a:r>
              <a:rPr lang="en-ID" dirty="0">
                <a:solidFill>
                  <a:schemeClr val="dk1"/>
                </a:solidFill>
              </a:rPr>
              <a:t> </a:t>
            </a:r>
            <a:r>
              <a:rPr lang="en-ID" dirty="0" err="1">
                <a:solidFill>
                  <a:schemeClr val="dk1"/>
                </a:solidFill>
              </a:rPr>
              <a:t>anestesi</a:t>
            </a:r>
            <a:r>
              <a:rPr lang="en-ID" dirty="0">
                <a:solidFill>
                  <a:schemeClr val="dk1"/>
                </a:solidFill>
              </a:rPr>
              <a:t> </a:t>
            </a:r>
            <a:r>
              <a:rPr lang="en-ID" dirty="0" err="1">
                <a:solidFill>
                  <a:schemeClr val="dk1"/>
                </a:solidFill>
              </a:rPr>
              <a:t>lokal</a:t>
            </a:r>
            <a:r>
              <a:rPr lang="en-ID" dirty="0">
                <a:solidFill>
                  <a:schemeClr val="dk1"/>
                </a:solidFill>
              </a:rPr>
              <a:t> (lidocaine) </a:t>
            </a:r>
            <a:r>
              <a:rPr lang="en-ID" dirty="0" err="1">
                <a:solidFill>
                  <a:schemeClr val="dk1"/>
                </a:solidFill>
              </a:rPr>
              <a:t>adalah</a:t>
            </a:r>
            <a:r>
              <a:rPr lang="en-ID" dirty="0">
                <a:solidFill>
                  <a:schemeClr val="dk1"/>
                </a:solidFill>
              </a:rPr>
              <a:t> </a:t>
            </a:r>
            <a:r>
              <a:rPr lang="en-ID" dirty="0" err="1">
                <a:solidFill>
                  <a:schemeClr val="dk1"/>
                </a:solidFill>
              </a:rPr>
              <a:t>anestesi</a:t>
            </a:r>
            <a:r>
              <a:rPr lang="en-ID" dirty="0">
                <a:solidFill>
                  <a:schemeClr val="dk1"/>
                </a:solidFill>
              </a:rPr>
              <a:t> </a:t>
            </a:r>
            <a:r>
              <a:rPr lang="en-ID" dirty="0" err="1">
                <a:solidFill>
                  <a:schemeClr val="dk1"/>
                </a:solidFill>
              </a:rPr>
              <a:t>amida</a:t>
            </a:r>
            <a:r>
              <a:rPr lang="en-ID" dirty="0">
                <a:solidFill>
                  <a:schemeClr val="dk1"/>
                </a:solidFill>
              </a:rPr>
              <a:t> </a:t>
            </a:r>
            <a:r>
              <a:rPr lang="en-ID" dirty="0" err="1">
                <a:solidFill>
                  <a:schemeClr val="dk1"/>
                </a:solidFill>
              </a:rPr>
              <a:t>lokal</a:t>
            </a:r>
            <a:r>
              <a:rPr lang="en-ID" dirty="0">
                <a:solidFill>
                  <a:schemeClr val="dk1"/>
                </a:solidFill>
              </a:rPr>
              <a:t> yang </a:t>
            </a:r>
            <a:r>
              <a:rPr lang="en-ID" dirty="0" err="1">
                <a:solidFill>
                  <a:schemeClr val="dk1"/>
                </a:solidFill>
              </a:rPr>
              <a:t>memblokir</a:t>
            </a:r>
            <a:r>
              <a:rPr lang="en-ID" dirty="0">
                <a:solidFill>
                  <a:schemeClr val="dk1"/>
                </a:solidFill>
              </a:rPr>
              <a:t> </a:t>
            </a:r>
            <a:r>
              <a:rPr lang="en-ID" dirty="0" err="1">
                <a:solidFill>
                  <a:schemeClr val="dk1"/>
                </a:solidFill>
              </a:rPr>
              <a:t>kanal</a:t>
            </a:r>
            <a:r>
              <a:rPr lang="en-ID" dirty="0">
                <a:solidFill>
                  <a:schemeClr val="dk1"/>
                </a:solidFill>
              </a:rPr>
              <a:t> natrium di </a:t>
            </a:r>
            <a:r>
              <a:rPr lang="en-ID" dirty="0" err="1">
                <a:solidFill>
                  <a:schemeClr val="dk1"/>
                </a:solidFill>
              </a:rPr>
              <a:t>membran</a:t>
            </a:r>
            <a:r>
              <a:rPr lang="en-ID" dirty="0">
                <a:solidFill>
                  <a:schemeClr val="dk1"/>
                </a:solidFill>
              </a:rPr>
              <a:t> </a:t>
            </a:r>
            <a:r>
              <a:rPr lang="en-ID" dirty="0" err="1">
                <a:solidFill>
                  <a:schemeClr val="dk1"/>
                </a:solidFill>
              </a:rPr>
              <a:t>sel</a:t>
            </a:r>
            <a:r>
              <a:rPr lang="en-ID" dirty="0">
                <a:solidFill>
                  <a:schemeClr val="dk1"/>
                </a:solidFill>
              </a:rPr>
              <a:t> neuron </a:t>
            </a:r>
            <a:r>
              <a:rPr lang="en-ID" dirty="0" err="1">
                <a:solidFill>
                  <a:schemeClr val="dk1"/>
                </a:solidFill>
              </a:rPr>
              <a:t>postsinaptik</a:t>
            </a:r>
            <a:r>
              <a:rPr lang="en-ID" dirty="0">
                <a:solidFill>
                  <a:schemeClr val="dk1"/>
                </a:solidFill>
              </a:rPr>
              <a:t>, </a:t>
            </a:r>
            <a:r>
              <a:rPr lang="en-ID" dirty="0" err="1">
                <a:solidFill>
                  <a:schemeClr val="dk1"/>
                </a:solidFill>
              </a:rPr>
              <a:t>sehingga</a:t>
            </a:r>
            <a:r>
              <a:rPr lang="en-ID" dirty="0">
                <a:solidFill>
                  <a:schemeClr val="dk1"/>
                </a:solidFill>
              </a:rPr>
              <a:t> </a:t>
            </a:r>
            <a:r>
              <a:rPr lang="en-ID" dirty="0" err="1">
                <a:solidFill>
                  <a:schemeClr val="dk1"/>
                </a:solidFill>
              </a:rPr>
              <a:t>mencegah</a:t>
            </a:r>
            <a:r>
              <a:rPr lang="en-ID" dirty="0">
                <a:solidFill>
                  <a:schemeClr val="dk1"/>
                </a:solidFill>
              </a:rPr>
              <a:t> </a:t>
            </a:r>
            <a:r>
              <a:rPr lang="en-ID" dirty="0" err="1">
                <a:solidFill>
                  <a:schemeClr val="dk1"/>
                </a:solidFill>
              </a:rPr>
              <a:t>depolarisasi</a:t>
            </a:r>
            <a:r>
              <a:rPr lang="en-ID" dirty="0">
                <a:solidFill>
                  <a:schemeClr val="dk1"/>
                </a:solidFill>
              </a:rPr>
              <a:t> yang </a:t>
            </a:r>
            <a:r>
              <a:rPr lang="en-ID" dirty="0" err="1">
                <a:solidFill>
                  <a:schemeClr val="dk1"/>
                </a:solidFill>
              </a:rPr>
              <a:t>secara</a:t>
            </a:r>
            <a:r>
              <a:rPr lang="en-ID" dirty="0">
                <a:solidFill>
                  <a:schemeClr val="dk1"/>
                </a:solidFill>
              </a:rPr>
              <a:t> </a:t>
            </a:r>
            <a:r>
              <a:rPr lang="en-ID" dirty="0" err="1">
                <a:solidFill>
                  <a:schemeClr val="dk1"/>
                </a:solidFill>
              </a:rPr>
              <a:t>kolektif</a:t>
            </a:r>
            <a:r>
              <a:rPr lang="en-ID" dirty="0">
                <a:solidFill>
                  <a:schemeClr val="dk1"/>
                </a:solidFill>
              </a:rPr>
              <a:t> </a:t>
            </a:r>
            <a:r>
              <a:rPr lang="en-ID" dirty="0" err="1">
                <a:solidFill>
                  <a:schemeClr val="dk1"/>
                </a:solidFill>
              </a:rPr>
              <a:t>mengarah</a:t>
            </a:r>
            <a:r>
              <a:rPr lang="en-ID" dirty="0">
                <a:solidFill>
                  <a:schemeClr val="dk1"/>
                </a:solidFill>
              </a:rPr>
              <a:t> </a:t>
            </a:r>
            <a:r>
              <a:rPr lang="en-ID" dirty="0" err="1">
                <a:solidFill>
                  <a:schemeClr val="dk1"/>
                </a:solidFill>
              </a:rPr>
              <a:t>ke</a:t>
            </a:r>
            <a:r>
              <a:rPr lang="en-ID" dirty="0">
                <a:solidFill>
                  <a:schemeClr val="dk1"/>
                </a:solidFill>
              </a:rPr>
              <a:t> </a:t>
            </a:r>
            <a:r>
              <a:rPr lang="en-ID" dirty="0" err="1">
                <a:solidFill>
                  <a:schemeClr val="dk1"/>
                </a:solidFill>
              </a:rPr>
              <a:t>hipoestesia</a:t>
            </a:r>
            <a:r>
              <a:rPr lang="en-ID" dirty="0">
                <a:solidFill>
                  <a:schemeClr val="dk1"/>
                </a:solidFill>
              </a:rPr>
              <a:t>. </a:t>
            </a:r>
            <a:r>
              <a:rPr lang="en-ID" b="1" dirty="0">
                <a:solidFill>
                  <a:schemeClr val="dk1"/>
                </a:solidFill>
              </a:rPr>
              <a:t>(Madan K, Biswal SK, Mittal S et al. 2018) </a:t>
            </a:r>
          </a:p>
        </p:txBody>
      </p:sp>
    </p:spTree>
    <p:extLst>
      <p:ext uri="{BB962C8B-B14F-4D97-AF65-F5344CB8AC3E}">
        <p14:creationId xmlns:p14="http://schemas.microsoft.com/office/powerpoint/2010/main" val="340863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E90DF1-40CC-12C5-209D-1D922C5B3ECA}"/>
              </a:ext>
            </a:extLst>
          </p:cNvPr>
          <p:cNvSpPr/>
          <p:nvPr/>
        </p:nvSpPr>
        <p:spPr>
          <a:xfrm>
            <a:off x="723016" y="1645920"/>
            <a:ext cx="8000359" cy="738664"/>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dirty="0">
                <a:latin typeface="Arial" panose="020B0604020202020204" pitchFamily="34" charset="0"/>
                <a:cs typeface="Arial" panose="020B0604020202020204" pitchFamily="34" charset="0"/>
              </a:rPr>
              <a:t>Pada </a:t>
            </a:r>
            <a:r>
              <a:rPr lang="en-ID" dirty="0" err="1">
                <a:latin typeface="Arial" panose="020B0604020202020204" pitchFamily="34" charset="0"/>
                <a:cs typeface="Arial" panose="020B0604020202020204" pitchFamily="34" charset="0"/>
              </a:rPr>
              <a:t>penelitian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ini</a:t>
            </a:r>
            <a:r>
              <a:rPr lang="en-ID" dirty="0">
                <a:latin typeface="Arial" panose="020B0604020202020204" pitchFamily="34" charset="0"/>
                <a:cs typeface="Arial" panose="020B0604020202020204" pitchFamily="34" charset="0"/>
              </a:rPr>
              <a:t> juga </a:t>
            </a:r>
            <a:r>
              <a:rPr lang="en-ID" dirty="0" err="1">
                <a:latin typeface="Arial" panose="020B0604020202020204" pitchFamily="34" charset="0"/>
                <a:cs typeface="Arial" panose="020B0604020202020204" pitchFamily="34" charset="0"/>
              </a:rPr>
              <a:t>mendapatkan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bahwa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jauh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lebih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rendah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setelah</a:t>
            </a:r>
            <a:r>
              <a:rPr lang="en-ID" dirty="0">
                <a:latin typeface="Arial" panose="020B0604020202020204" pitchFamily="34" charset="0"/>
                <a:cs typeface="Arial" panose="020B0604020202020204" pitchFamily="34" charset="0"/>
              </a:rPr>
              <a:t> 3 </a:t>
            </a:r>
            <a:r>
              <a:rPr lang="en-ID" dirty="0" err="1">
                <a:latin typeface="Arial" panose="020B0604020202020204" pitchFamily="34" charset="0"/>
                <a:cs typeface="Arial" panose="020B0604020202020204" pitchFamily="34" charset="0"/>
              </a:rPr>
              <a:t>minggu</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pembedahan</a:t>
            </a:r>
            <a:r>
              <a:rPr lang="en-ID" dirty="0">
                <a:latin typeface="Arial" panose="020B0604020202020204" pitchFamily="34" charset="0"/>
                <a:cs typeface="Arial" panose="020B0604020202020204" pitchFamily="34" charset="0"/>
              </a:rPr>
              <a:t> BSEF </a:t>
            </a:r>
            <a:r>
              <a:rPr lang="en-ID" dirty="0" err="1">
                <a:latin typeface="Arial" panose="020B0604020202020204" pitchFamily="34" charset="0"/>
                <a:cs typeface="Arial" panose="020B0604020202020204" pitchFamily="34" charset="0"/>
              </a:rPr>
              <a:t>dibandingkan</a:t>
            </a:r>
            <a:r>
              <a:rPr lang="en-ID" dirty="0">
                <a:latin typeface="Arial" panose="020B0604020202020204" pitchFamily="34" charset="0"/>
                <a:cs typeface="Arial" panose="020B0604020202020204" pitchFamily="34" charset="0"/>
              </a:rPr>
              <a:t> pada </a:t>
            </a:r>
            <a:r>
              <a:rPr lang="en-ID" dirty="0" err="1">
                <a:latin typeface="Arial" panose="020B0604020202020204" pitchFamily="34" charset="0"/>
                <a:cs typeface="Arial" panose="020B0604020202020204" pitchFamily="34" charset="0"/>
              </a:rPr>
              <a:t>saat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sebelum</a:t>
            </a:r>
            <a:r>
              <a:rPr lang="en-ID" dirty="0">
                <a:latin typeface="Arial" panose="020B0604020202020204" pitchFamily="34" charset="0"/>
                <a:cs typeface="Arial" panose="020B0604020202020204" pitchFamily="34" charset="0"/>
              </a:rPr>
              <a:t> di tampon </a:t>
            </a:r>
            <a:r>
              <a:rPr lang="en-ID" dirty="0" err="1">
                <a:latin typeface="Arial" panose="020B0604020202020204" pitchFamily="34" charset="0"/>
                <a:cs typeface="Arial" panose="020B0604020202020204" pitchFamily="34" charset="0"/>
              </a:rPr>
              <a:t>dekongestan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topikal</a:t>
            </a:r>
            <a:r>
              <a:rPr lang="en-ID" dirty="0">
                <a:latin typeface="Arial" panose="020B0604020202020204" pitchFamily="34" charset="0"/>
                <a:cs typeface="Arial" panose="020B0604020202020204" pitchFamily="34" charset="0"/>
              </a:rPr>
              <a:t>, </a:t>
            </a:r>
            <a:r>
              <a:rPr lang="en-US" dirty="0"/>
              <a:t>dan </a:t>
            </a:r>
            <a:r>
              <a:rPr lang="en-US" dirty="0" err="1"/>
              <a:t>perubahan</a:t>
            </a:r>
            <a:r>
              <a:rPr lang="en-US" dirty="0"/>
              <a:t> </a:t>
            </a:r>
            <a:r>
              <a:rPr lang="en-US" dirty="0" err="1"/>
              <a:t>nilai</a:t>
            </a:r>
            <a:r>
              <a:rPr lang="en-US" dirty="0"/>
              <a:t> </a:t>
            </a:r>
            <a:r>
              <a:rPr lang="en-US" dirty="0" err="1"/>
              <a:t>resistensi</a:t>
            </a:r>
            <a:r>
              <a:rPr lang="en-US" dirty="0"/>
              <a:t> </a:t>
            </a:r>
            <a:r>
              <a:rPr lang="en-US" dirty="0" err="1"/>
              <a:t>ini</a:t>
            </a:r>
            <a:r>
              <a:rPr lang="en-US" dirty="0"/>
              <a:t> </a:t>
            </a:r>
            <a:r>
              <a:rPr lang="en-US" dirty="0" err="1"/>
              <a:t>signifikan</a:t>
            </a:r>
            <a:r>
              <a:rPr lang="en-US" dirty="0"/>
              <a:t>.</a:t>
            </a:r>
            <a:r>
              <a:rPr lang="en-ID" dirty="0"/>
              <a:t> </a:t>
            </a:r>
            <a:endParaRPr lang="en-ID" b="1" dirty="0">
              <a:latin typeface="Arial" panose="020B0604020202020204" pitchFamily="34" charset="0"/>
              <a:cs typeface="Arial" panose="020B0604020202020204" pitchFamily="34" charset="0"/>
            </a:endParaRPr>
          </a:p>
        </p:txBody>
      </p:sp>
      <p:sp>
        <p:nvSpPr>
          <p:cNvPr id="3" name="Google Shape;614;p69">
            <a:extLst>
              <a:ext uri="{FF2B5EF4-FFF2-40B4-BE49-F238E27FC236}">
                <a16:creationId xmlns:a16="http://schemas.microsoft.com/office/drawing/2014/main" id="{6624725B-5A7C-E1B5-F8B5-0E9FF5EA1C56}"/>
              </a:ext>
            </a:extLst>
          </p:cNvPr>
          <p:cNvSpPr/>
          <p:nvPr/>
        </p:nvSpPr>
        <p:spPr>
          <a:xfrm>
            <a:off x="1499616" y="2955260"/>
            <a:ext cx="7223759" cy="1033271"/>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dirty="0">
                <a:solidFill>
                  <a:schemeClr val="dk1"/>
                </a:solidFill>
              </a:rPr>
              <a:t>Hasil </a:t>
            </a:r>
            <a:r>
              <a:rPr lang="en-ID" dirty="0" err="1">
                <a:solidFill>
                  <a:schemeClr val="dk1"/>
                </a:solidFill>
              </a:rPr>
              <a:t>ini</a:t>
            </a:r>
            <a:r>
              <a:rPr lang="en-ID" dirty="0">
                <a:solidFill>
                  <a:schemeClr val="dk1"/>
                </a:solidFill>
              </a:rPr>
              <a:t> </a:t>
            </a:r>
            <a:r>
              <a:rPr lang="en-ID" dirty="0" err="1">
                <a:solidFill>
                  <a:schemeClr val="dk1"/>
                </a:solidFill>
              </a:rPr>
              <a:t>sesuai</a:t>
            </a:r>
            <a:r>
              <a:rPr lang="en-ID" dirty="0">
                <a:solidFill>
                  <a:schemeClr val="dk1"/>
                </a:solidFill>
              </a:rPr>
              <a:t> </a:t>
            </a:r>
            <a:r>
              <a:rPr lang="en-ID" dirty="0" err="1">
                <a:solidFill>
                  <a:schemeClr val="dk1"/>
                </a:solidFill>
              </a:rPr>
              <a:t>dengan</a:t>
            </a:r>
            <a:r>
              <a:rPr lang="en-ID" dirty="0">
                <a:solidFill>
                  <a:schemeClr val="dk1"/>
                </a:solidFill>
              </a:rPr>
              <a:t> </a:t>
            </a:r>
            <a:r>
              <a:rPr lang="en-ID" b="1" dirty="0" err="1">
                <a:solidFill>
                  <a:schemeClr val="dk1"/>
                </a:solidFill>
              </a:rPr>
              <a:t>penelitian</a:t>
            </a:r>
            <a:r>
              <a:rPr lang="en-ID" b="1" dirty="0">
                <a:solidFill>
                  <a:schemeClr val="dk1"/>
                </a:solidFill>
              </a:rPr>
              <a:t> Cheng H., </a:t>
            </a:r>
            <a:r>
              <a:rPr lang="en-ID" b="1" dirty="0" err="1">
                <a:solidFill>
                  <a:schemeClr val="dk1"/>
                </a:solidFill>
              </a:rPr>
              <a:t>dkk</a:t>
            </a:r>
            <a:r>
              <a:rPr lang="en-ID" b="1" dirty="0">
                <a:solidFill>
                  <a:schemeClr val="dk1"/>
                </a:solidFill>
              </a:rPr>
              <a:t>. 2013 </a:t>
            </a:r>
            <a:r>
              <a:rPr lang="en-ID" dirty="0">
                <a:solidFill>
                  <a:schemeClr val="dk1"/>
                </a:solidFill>
              </a:rPr>
              <a:t>pada </a:t>
            </a:r>
            <a:r>
              <a:rPr lang="en-ID" dirty="0" err="1">
                <a:solidFill>
                  <a:schemeClr val="dk1"/>
                </a:solidFill>
              </a:rPr>
              <a:t>pasien</a:t>
            </a:r>
            <a:r>
              <a:rPr lang="en-ID" dirty="0">
                <a:solidFill>
                  <a:schemeClr val="dk1"/>
                </a:solidFill>
              </a:rPr>
              <a:t> rhinosinusitis dan </a:t>
            </a:r>
            <a:r>
              <a:rPr lang="en-ID" dirty="0" err="1">
                <a:solidFill>
                  <a:schemeClr val="dk1"/>
                </a:solidFill>
              </a:rPr>
              <a:t>polip</a:t>
            </a:r>
            <a:r>
              <a:rPr lang="en-ID" dirty="0">
                <a:solidFill>
                  <a:schemeClr val="dk1"/>
                </a:solidFill>
              </a:rPr>
              <a:t> nasal </a:t>
            </a:r>
            <a:r>
              <a:rPr lang="en-ID" dirty="0" err="1">
                <a:solidFill>
                  <a:schemeClr val="dk1"/>
                </a:solidFill>
              </a:rPr>
              <a:t>dengan</a:t>
            </a:r>
            <a:r>
              <a:rPr lang="en-ID" dirty="0">
                <a:solidFill>
                  <a:schemeClr val="dk1"/>
                </a:solidFill>
              </a:rPr>
              <a:t> </a:t>
            </a:r>
            <a:r>
              <a:rPr lang="en-ID" dirty="0" err="1">
                <a:solidFill>
                  <a:schemeClr val="dk1"/>
                </a:solidFill>
              </a:rPr>
              <a:t>gangguan</a:t>
            </a:r>
            <a:r>
              <a:rPr lang="en-ID" dirty="0">
                <a:solidFill>
                  <a:schemeClr val="dk1"/>
                </a:solidFill>
              </a:rPr>
              <a:t> nervus </a:t>
            </a:r>
            <a:r>
              <a:rPr lang="en-ID" dirty="0" err="1">
                <a:solidFill>
                  <a:schemeClr val="dk1"/>
                </a:solidFill>
              </a:rPr>
              <a:t>olfaktorius</a:t>
            </a:r>
            <a:r>
              <a:rPr lang="en-ID" dirty="0">
                <a:solidFill>
                  <a:schemeClr val="dk1"/>
                </a:solidFill>
              </a:rPr>
              <a:t> di China </a:t>
            </a:r>
            <a:r>
              <a:rPr lang="en-ID" dirty="0" err="1">
                <a:solidFill>
                  <a:schemeClr val="dk1"/>
                </a:solidFill>
              </a:rPr>
              <a:t>melaporkan</a:t>
            </a:r>
            <a:r>
              <a:rPr lang="en-ID" dirty="0">
                <a:solidFill>
                  <a:schemeClr val="dk1"/>
                </a:solidFill>
              </a:rPr>
              <a:t> </a:t>
            </a:r>
            <a:r>
              <a:rPr lang="en-ID" dirty="0" err="1">
                <a:solidFill>
                  <a:schemeClr val="dk1"/>
                </a:solidFill>
              </a:rPr>
              <a:t>bahwa</a:t>
            </a:r>
            <a:r>
              <a:rPr lang="en-ID" dirty="0">
                <a:solidFill>
                  <a:schemeClr val="dk1"/>
                </a:solidFill>
              </a:rPr>
              <a:t> </a:t>
            </a:r>
            <a:r>
              <a:rPr lang="en-ID" dirty="0" err="1">
                <a:solidFill>
                  <a:schemeClr val="dk1"/>
                </a:solidFill>
              </a:rPr>
              <a:t>pembedahan</a:t>
            </a:r>
            <a:r>
              <a:rPr lang="en-ID" dirty="0">
                <a:solidFill>
                  <a:schemeClr val="dk1"/>
                </a:solidFill>
              </a:rPr>
              <a:t> </a:t>
            </a:r>
            <a:r>
              <a:rPr lang="en-ID" dirty="0" err="1">
                <a:solidFill>
                  <a:schemeClr val="dk1"/>
                </a:solidFill>
              </a:rPr>
              <a:t>endoskopik</a:t>
            </a:r>
            <a:r>
              <a:rPr lang="en-ID" dirty="0">
                <a:solidFill>
                  <a:schemeClr val="dk1"/>
                </a:solidFill>
              </a:rPr>
              <a:t> sinus </a:t>
            </a:r>
            <a:r>
              <a:rPr lang="en-ID" dirty="0" err="1">
                <a:solidFill>
                  <a:schemeClr val="dk1"/>
                </a:solidFill>
              </a:rPr>
              <a:t>dapat</a:t>
            </a:r>
            <a:r>
              <a:rPr lang="en-ID" dirty="0">
                <a:solidFill>
                  <a:schemeClr val="dk1"/>
                </a:solidFill>
              </a:rPr>
              <a:t> </a:t>
            </a:r>
            <a:r>
              <a:rPr lang="en-ID" dirty="0" err="1">
                <a:solidFill>
                  <a:schemeClr val="dk1"/>
                </a:solidFill>
              </a:rPr>
              <a:t>menurunkan</a:t>
            </a:r>
            <a:r>
              <a:rPr lang="en-ID" dirty="0">
                <a:solidFill>
                  <a:schemeClr val="dk1"/>
                </a:solidFill>
              </a:rPr>
              <a:t> </a:t>
            </a:r>
            <a:r>
              <a:rPr lang="en-ID" dirty="0" err="1">
                <a:solidFill>
                  <a:schemeClr val="dk1"/>
                </a:solidFill>
              </a:rPr>
              <a:t>resistensi</a:t>
            </a:r>
            <a:r>
              <a:rPr lang="en-ID" dirty="0">
                <a:solidFill>
                  <a:schemeClr val="dk1"/>
                </a:solidFill>
              </a:rPr>
              <a:t> </a:t>
            </a:r>
            <a:r>
              <a:rPr lang="en-ID" dirty="0" err="1">
                <a:solidFill>
                  <a:schemeClr val="dk1"/>
                </a:solidFill>
              </a:rPr>
              <a:t>saluran</a:t>
            </a:r>
            <a:r>
              <a:rPr lang="en-ID" dirty="0">
                <a:solidFill>
                  <a:schemeClr val="dk1"/>
                </a:solidFill>
              </a:rPr>
              <a:t> napas </a:t>
            </a:r>
            <a:r>
              <a:rPr lang="en-ID" dirty="0" err="1">
                <a:solidFill>
                  <a:schemeClr val="dk1"/>
                </a:solidFill>
              </a:rPr>
              <a:t>hidung</a:t>
            </a:r>
            <a:r>
              <a:rPr lang="en-ID" dirty="0">
                <a:solidFill>
                  <a:schemeClr val="dk1"/>
                </a:solidFill>
              </a:rPr>
              <a:t> pada </a:t>
            </a:r>
            <a:r>
              <a:rPr lang="en-ID" dirty="0" err="1">
                <a:solidFill>
                  <a:schemeClr val="dk1"/>
                </a:solidFill>
              </a:rPr>
              <a:t>pasien</a:t>
            </a:r>
            <a:r>
              <a:rPr lang="en-ID" dirty="0">
                <a:solidFill>
                  <a:schemeClr val="dk1"/>
                </a:solidFill>
              </a:rPr>
              <a:t> rhinosinusitis dan </a:t>
            </a:r>
            <a:r>
              <a:rPr lang="en-ID" dirty="0" err="1">
                <a:solidFill>
                  <a:schemeClr val="dk1"/>
                </a:solidFill>
              </a:rPr>
              <a:t>polip</a:t>
            </a:r>
            <a:r>
              <a:rPr lang="en-ID" dirty="0">
                <a:solidFill>
                  <a:schemeClr val="dk1"/>
                </a:solidFill>
              </a:rPr>
              <a:t> nasal </a:t>
            </a:r>
            <a:r>
              <a:rPr lang="en-ID" dirty="0" err="1">
                <a:solidFill>
                  <a:schemeClr val="dk1"/>
                </a:solidFill>
              </a:rPr>
              <a:t>dengan</a:t>
            </a:r>
            <a:r>
              <a:rPr lang="en-ID" dirty="0">
                <a:solidFill>
                  <a:schemeClr val="dk1"/>
                </a:solidFill>
              </a:rPr>
              <a:t> </a:t>
            </a:r>
            <a:r>
              <a:rPr lang="en-ID" dirty="0" err="1">
                <a:solidFill>
                  <a:schemeClr val="dk1"/>
                </a:solidFill>
              </a:rPr>
              <a:t>gangguan</a:t>
            </a:r>
            <a:r>
              <a:rPr lang="en-ID" dirty="0">
                <a:solidFill>
                  <a:schemeClr val="dk1"/>
                </a:solidFill>
              </a:rPr>
              <a:t> </a:t>
            </a:r>
            <a:r>
              <a:rPr lang="en-ID" dirty="0" err="1">
                <a:solidFill>
                  <a:schemeClr val="dk1"/>
                </a:solidFill>
              </a:rPr>
              <a:t>penciuman</a:t>
            </a:r>
            <a:r>
              <a:rPr lang="en-ID" dirty="0">
                <a:solidFill>
                  <a:schemeClr val="dk1"/>
                </a:solidFill>
              </a:rPr>
              <a:t>. </a:t>
            </a:r>
          </a:p>
        </p:txBody>
      </p:sp>
    </p:spTree>
    <p:extLst>
      <p:ext uri="{BB962C8B-B14F-4D97-AF65-F5344CB8AC3E}">
        <p14:creationId xmlns:p14="http://schemas.microsoft.com/office/powerpoint/2010/main" val="2977950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Google Shape;614;p69">
            <a:extLst>
              <a:ext uri="{FF2B5EF4-FFF2-40B4-BE49-F238E27FC236}">
                <a16:creationId xmlns:a16="http://schemas.microsoft.com/office/drawing/2014/main" id="{7D95CF7E-0E96-E6D2-4BCE-A4446951249C}"/>
              </a:ext>
            </a:extLst>
          </p:cNvPr>
          <p:cNvSpPr/>
          <p:nvPr/>
        </p:nvSpPr>
        <p:spPr>
          <a:xfrm>
            <a:off x="1205702" y="2656741"/>
            <a:ext cx="7735823" cy="1408175"/>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b="1" dirty="0" err="1">
                <a:solidFill>
                  <a:schemeClr val="dk1"/>
                </a:solidFill>
              </a:rPr>
              <a:t>Penelitian</a:t>
            </a:r>
            <a:r>
              <a:rPr lang="en-ID" b="1" dirty="0">
                <a:solidFill>
                  <a:schemeClr val="dk1"/>
                </a:solidFill>
              </a:rPr>
              <a:t> lain di </a:t>
            </a:r>
            <a:r>
              <a:rPr lang="en-ID" b="1" dirty="0" err="1">
                <a:solidFill>
                  <a:schemeClr val="dk1"/>
                </a:solidFill>
              </a:rPr>
              <a:t>Jepang</a:t>
            </a:r>
            <a:r>
              <a:rPr lang="en-ID" b="1" dirty="0">
                <a:solidFill>
                  <a:schemeClr val="dk1"/>
                </a:solidFill>
              </a:rPr>
              <a:t> </a:t>
            </a:r>
            <a:r>
              <a:rPr lang="en-ID" b="1" dirty="0" err="1">
                <a:solidFill>
                  <a:schemeClr val="dk1"/>
                </a:solidFill>
              </a:rPr>
              <a:t>tahun</a:t>
            </a:r>
            <a:r>
              <a:rPr lang="en-ID" b="1" dirty="0">
                <a:solidFill>
                  <a:schemeClr val="dk1"/>
                </a:solidFill>
              </a:rPr>
              <a:t> 2019</a:t>
            </a:r>
            <a:r>
              <a:rPr lang="en-ID" dirty="0">
                <a:solidFill>
                  <a:schemeClr val="dk1"/>
                </a:solidFill>
              </a:rPr>
              <a:t>, </a:t>
            </a:r>
            <a:r>
              <a:rPr lang="en-ID" dirty="0" err="1">
                <a:solidFill>
                  <a:schemeClr val="dk1"/>
                </a:solidFill>
              </a:rPr>
              <a:t>menemukan</a:t>
            </a:r>
            <a:r>
              <a:rPr lang="en-ID" dirty="0">
                <a:solidFill>
                  <a:schemeClr val="dk1"/>
                </a:solidFill>
              </a:rPr>
              <a:t> </a:t>
            </a:r>
            <a:r>
              <a:rPr lang="en-ID" dirty="0" err="1">
                <a:solidFill>
                  <a:schemeClr val="dk1"/>
                </a:solidFill>
              </a:rPr>
              <a:t>bahwa</a:t>
            </a:r>
            <a:r>
              <a:rPr lang="en-ID" dirty="0">
                <a:solidFill>
                  <a:schemeClr val="dk1"/>
                </a:solidFill>
              </a:rPr>
              <a:t> </a:t>
            </a:r>
            <a:r>
              <a:rPr lang="en-ID" dirty="0" err="1">
                <a:solidFill>
                  <a:schemeClr val="dk1"/>
                </a:solidFill>
              </a:rPr>
              <a:t>resistensi</a:t>
            </a:r>
            <a:r>
              <a:rPr lang="en-ID" dirty="0">
                <a:solidFill>
                  <a:schemeClr val="dk1"/>
                </a:solidFill>
              </a:rPr>
              <a:t> </a:t>
            </a:r>
            <a:r>
              <a:rPr lang="en-ID" dirty="0" err="1">
                <a:solidFill>
                  <a:schemeClr val="dk1"/>
                </a:solidFill>
              </a:rPr>
              <a:t>hidung</a:t>
            </a:r>
            <a:r>
              <a:rPr lang="en-ID" dirty="0">
                <a:solidFill>
                  <a:schemeClr val="dk1"/>
                </a:solidFill>
              </a:rPr>
              <a:t> yang </a:t>
            </a:r>
            <a:r>
              <a:rPr lang="en-ID" dirty="0" err="1">
                <a:solidFill>
                  <a:schemeClr val="dk1"/>
                </a:solidFill>
              </a:rPr>
              <a:t>diukur</a:t>
            </a:r>
            <a:r>
              <a:rPr lang="en-ID" dirty="0">
                <a:solidFill>
                  <a:schemeClr val="dk1"/>
                </a:solidFill>
              </a:rPr>
              <a:t> </a:t>
            </a:r>
            <a:r>
              <a:rPr lang="en-ID" dirty="0" err="1">
                <a:solidFill>
                  <a:schemeClr val="dk1"/>
                </a:solidFill>
              </a:rPr>
              <a:t>menggunakan</a:t>
            </a:r>
            <a:r>
              <a:rPr lang="en-ID" dirty="0">
                <a:solidFill>
                  <a:schemeClr val="dk1"/>
                </a:solidFill>
              </a:rPr>
              <a:t> </a:t>
            </a:r>
            <a:r>
              <a:rPr lang="en-ID" dirty="0" err="1">
                <a:solidFill>
                  <a:schemeClr val="dk1"/>
                </a:solidFill>
              </a:rPr>
              <a:t>rinomanometri</a:t>
            </a:r>
            <a:r>
              <a:rPr lang="en-ID" dirty="0">
                <a:solidFill>
                  <a:schemeClr val="dk1"/>
                </a:solidFill>
              </a:rPr>
              <a:t> </a:t>
            </a:r>
            <a:r>
              <a:rPr lang="en-ID" dirty="0" err="1">
                <a:solidFill>
                  <a:schemeClr val="dk1"/>
                </a:solidFill>
              </a:rPr>
              <a:t>membaik</a:t>
            </a:r>
            <a:r>
              <a:rPr lang="en-ID" dirty="0">
                <a:solidFill>
                  <a:schemeClr val="dk1"/>
                </a:solidFill>
              </a:rPr>
              <a:t> </a:t>
            </a:r>
            <a:r>
              <a:rPr lang="en-ID" dirty="0" err="1">
                <a:solidFill>
                  <a:schemeClr val="dk1"/>
                </a:solidFill>
              </a:rPr>
              <a:t>secara</a:t>
            </a:r>
            <a:r>
              <a:rPr lang="en-ID" dirty="0">
                <a:solidFill>
                  <a:schemeClr val="dk1"/>
                </a:solidFill>
              </a:rPr>
              <a:t> </a:t>
            </a:r>
            <a:r>
              <a:rPr lang="en-ID" dirty="0" err="1">
                <a:solidFill>
                  <a:schemeClr val="dk1"/>
                </a:solidFill>
              </a:rPr>
              <a:t>adekuat</a:t>
            </a:r>
            <a:r>
              <a:rPr lang="en-ID" dirty="0">
                <a:solidFill>
                  <a:schemeClr val="dk1"/>
                </a:solidFill>
              </a:rPr>
              <a:t> </a:t>
            </a:r>
            <a:r>
              <a:rPr lang="en-ID" dirty="0" err="1">
                <a:solidFill>
                  <a:schemeClr val="dk1"/>
                </a:solidFill>
              </a:rPr>
              <a:t>setelah</a:t>
            </a:r>
            <a:r>
              <a:rPr lang="en-ID" dirty="0">
                <a:solidFill>
                  <a:schemeClr val="dk1"/>
                </a:solidFill>
              </a:rPr>
              <a:t> </a:t>
            </a:r>
            <a:r>
              <a:rPr lang="en-ID" dirty="0" err="1">
                <a:solidFill>
                  <a:schemeClr val="dk1"/>
                </a:solidFill>
              </a:rPr>
              <a:t>tindakan</a:t>
            </a:r>
            <a:r>
              <a:rPr lang="en-ID" dirty="0">
                <a:solidFill>
                  <a:schemeClr val="dk1"/>
                </a:solidFill>
              </a:rPr>
              <a:t> BSEF. </a:t>
            </a:r>
            <a:r>
              <a:rPr lang="en-ID" dirty="0" err="1">
                <a:solidFill>
                  <a:schemeClr val="dk1"/>
                </a:solidFill>
              </a:rPr>
              <a:t>Namun</a:t>
            </a:r>
            <a:r>
              <a:rPr lang="en-ID" dirty="0">
                <a:solidFill>
                  <a:schemeClr val="dk1"/>
                </a:solidFill>
              </a:rPr>
              <a:t>, </a:t>
            </a:r>
            <a:r>
              <a:rPr lang="en-ID" dirty="0" err="1">
                <a:solidFill>
                  <a:schemeClr val="dk1"/>
                </a:solidFill>
              </a:rPr>
              <a:t>perbandingan</a:t>
            </a:r>
            <a:r>
              <a:rPr lang="en-ID" dirty="0">
                <a:solidFill>
                  <a:schemeClr val="dk1"/>
                </a:solidFill>
              </a:rPr>
              <a:t> </a:t>
            </a:r>
            <a:r>
              <a:rPr lang="en-ID" dirty="0" err="1">
                <a:solidFill>
                  <a:schemeClr val="dk1"/>
                </a:solidFill>
              </a:rPr>
              <a:t>antara</a:t>
            </a:r>
            <a:r>
              <a:rPr lang="en-ID" dirty="0">
                <a:solidFill>
                  <a:schemeClr val="dk1"/>
                </a:solidFill>
              </a:rPr>
              <a:t> </a:t>
            </a:r>
            <a:r>
              <a:rPr lang="en-ID" dirty="0" err="1">
                <a:solidFill>
                  <a:schemeClr val="dk1"/>
                </a:solidFill>
              </a:rPr>
              <a:t>kelompok</a:t>
            </a:r>
            <a:r>
              <a:rPr lang="en-ID" dirty="0">
                <a:solidFill>
                  <a:schemeClr val="dk1"/>
                </a:solidFill>
              </a:rPr>
              <a:t> </a:t>
            </a:r>
            <a:r>
              <a:rPr lang="en-ID" dirty="0" err="1">
                <a:solidFill>
                  <a:schemeClr val="dk1"/>
                </a:solidFill>
              </a:rPr>
              <a:t>operasi</a:t>
            </a:r>
            <a:r>
              <a:rPr lang="en-ID" dirty="0">
                <a:solidFill>
                  <a:schemeClr val="dk1"/>
                </a:solidFill>
              </a:rPr>
              <a:t> </a:t>
            </a:r>
            <a:r>
              <a:rPr lang="en-ID" dirty="0" err="1">
                <a:solidFill>
                  <a:schemeClr val="dk1"/>
                </a:solidFill>
              </a:rPr>
              <a:t>tunggal</a:t>
            </a:r>
            <a:r>
              <a:rPr lang="en-ID" dirty="0">
                <a:solidFill>
                  <a:schemeClr val="dk1"/>
                </a:solidFill>
              </a:rPr>
              <a:t> salah </a:t>
            </a:r>
            <a:r>
              <a:rPr lang="en-ID" dirty="0" err="1">
                <a:solidFill>
                  <a:schemeClr val="dk1"/>
                </a:solidFill>
              </a:rPr>
              <a:t>satu</a:t>
            </a:r>
            <a:r>
              <a:rPr lang="en-ID" dirty="0">
                <a:solidFill>
                  <a:schemeClr val="dk1"/>
                </a:solidFill>
              </a:rPr>
              <a:t> </a:t>
            </a:r>
            <a:r>
              <a:rPr lang="en-ID" dirty="0" err="1">
                <a:solidFill>
                  <a:schemeClr val="dk1"/>
                </a:solidFill>
              </a:rPr>
              <a:t>sisi</a:t>
            </a:r>
            <a:r>
              <a:rPr lang="en-ID" dirty="0">
                <a:solidFill>
                  <a:schemeClr val="dk1"/>
                </a:solidFill>
              </a:rPr>
              <a:t> sinus dan </a:t>
            </a:r>
            <a:r>
              <a:rPr lang="en-ID" dirty="0" err="1">
                <a:solidFill>
                  <a:schemeClr val="dk1"/>
                </a:solidFill>
              </a:rPr>
              <a:t>kelompok</a:t>
            </a:r>
            <a:r>
              <a:rPr lang="en-ID" dirty="0">
                <a:solidFill>
                  <a:schemeClr val="dk1"/>
                </a:solidFill>
              </a:rPr>
              <a:t> </a:t>
            </a:r>
            <a:r>
              <a:rPr lang="en-ID" dirty="0" err="1">
                <a:solidFill>
                  <a:schemeClr val="dk1"/>
                </a:solidFill>
              </a:rPr>
              <a:t>operasi</a:t>
            </a:r>
            <a:r>
              <a:rPr lang="en-ID" dirty="0">
                <a:solidFill>
                  <a:schemeClr val="dk1"/>
                </a:solidFill>
              </a:rPr>
              <a:t> </a:t>
            </a:r>
            <a:r>
              <a:rPr lang="en-ID" dirty="0" err="1">
                <a:solidFill>
                  <a:schemeClr val="dk1"/>
                </a:solidFill>
              </a:rPr>
              <a:t>bersamaan</a:t>
            </a:r>
            <a:r>
              <a:rPr lang="en-ID" dirty="0">
                <a:solidFill>
                  <a:schemeClr val="dk1"/>
                </a:solidFill>
              </a:rPr>
              <a:t> </a:t>
            </a:r>
            <a:r>
              <a:rPr lang="en-ID" dirty="0" err="1">
                <a:solidFill>
                  <a:schemeClr val="dk1"/>
                </a:solidFill>
              </a:rPr>
              <a:t>mengungkapkan</a:t>
            </a:r>
            <a:r>
              <a:rPr lang="en-ID" dirty="0">
                <a:solidFill>
                  <a:schemeClr val="dk1"/>
                </a:solidFill>
              </a:rPr>
              <a:t> </a:t>
            </a:r>
            <a:r>
              <a:rPr lang="en-ID" dirty="0" err="1">
                <a:solidFill>
                  <a:schemeClr val="dk1"/>
                </a:solidFill>
              </a:rPr>
              <a:t>tidak</a:t>
            </a:r>
            <a:r>
              <a:rPr lang="en-ID" dirty="0">
                <a:solidFill>
                  <a:schemeClr val="dk1"/>
                </a:solidFill>
              </a:rPr>
              <a:t> </a:t>
            </a:r>
            <a:r>
              <a:rPr lang="en-ID" dirty="0" err="1">
                <a:solidFill>
                  <a:schemeClr val="dk1"/>
                </a:solidFill>
              </a:rPr>
              <a:t>ada</a:t>
            </a:r>
            <a:r>
              <a:rPr lang="en-ID" dirty="0">
                <a:solidFill>
                  <a:schemeClr val="dk1"/>
                </a:solidFill>
              </a:rPr>
              <a:t> </a:t>
            </a:r>
            <a:r>
              <a:rPr lang="en-ID" dirty="0" err="1">
                <a:solidFill>
                  <a:schemeClr val="dk1"/>
                </a:solidFill>
              </a:rPr>
              <a:t>perbedaan</a:t>
            </a:r>
            <a:r>
              <a:rPr lang="en-ID" dirty="0">
                <a:solidFill>
                  <a:schemeClr val="dk1"/>
                </a:solidFill>
              </a:rPr>
              <a:t> yang </a:t>
            </a:r>
            <a:r>
              <a:rPr lang="en-ID" dirty="0" err="1">
                <a:solidFill>
                  <a:schemeClr val="dk1"/>
                </a:solidFill>
              </a:rPr>
              <a:t>bermakna</a:t>
            </a:r>
            <a:r>
              <a:rPr lang="en-ID" dirty="0">
                <a:solidFill>
                  <a:schemeClr val="dk1"/>
                </a:solidFill>
              </a:rPr>
              <a:t> </a:t>
            </a:r>
            <a:r>
              <a:rPr lang="en-ID" dirty="0" err="1">
                <a:solidFill>
                  <a:schemeClr val="dk1"/>
                </a:solidFill>
              </a:rPr>
              <a:t>dalam</a:t>
            </a:r>
            <a:r>
              <a:rPr lang="en-ID" dirty="0">
                <a:solidFill>
                  <a:schemeClr val="dk1"/>
                </a:solidFill>
              </a:rPr>
              <a:t> </a:t>
            </a:r>
            <a:r>
              <a:rPr lang="en-ID" dirty="0" err="1">
                <a:solidFill>
                  <a:schemeClr val="dk1"/>
                </a:solidFill>
              </a:rPr>
              <a:t>perubahan</a:t>
            </a:r>
            <a:r>
              <a:rPr lang="en-ID" dirty="0">
                <a:solidFill>
                  <a:schemeClr val="dk1"/>
                </a:solidFill>
              </a:rPr>
              <a:t> </a:t>
            </a:r>
            <a:r>
              <a:rPr lang="en-ID" dirty="0" err="1">
                <a:solidFill>
                  <a:schemeClr val="dk1"/>
                </a:solidFill>
              </a:rPr>
              <a:t>resistensi</a:t>
            </a:r>
            <a:r>
              <a:rPr lang="en-ID" dirty="0">
                <a:solidFill>
                  <a:schemeClr val="dk1"/>
                </a:solidFill>
              </a:rPr>
              <a:t> </a:t>
            </a:r>
            <a:r>
              <a:rPr lang="en-ID" dirty="0" err="1">
                <a:solidFill>
                  <a:schemeClr val="dk1"/>
                </a:solidFill>
              </a:rPr>
              <a:t>hidung</a:t>
            </a:r>
            <a:r>
              <a:rPr lang="en-ID" dirty="0">
                <a:solidFill>
                  <a:schemeClr val="dk1"/>
                </a:solidFill>
              </a:rPr>
              <a:t>. Hasil yang </a:t>
            </a:r>
            <a:r>
              <a:rPr lang="en-ID" dirty="0" err="1">
                <a:solidFill>
                  <a:schemeClr val="dk1"/>
                </a:solidFill>
              </a:rPr>
              <a:t>sama</a:t>
            </a:r>
            <a:r>
              <a:rPr lang="en-ID" dirty="0">
                <a:solidFill>
                  <a:schemeClr val="dk1"/>
                </a:solidFill>
              </a:rPr>
              <a:t> juga </a:t>
            </a:r>
            <a:r>
              <a:rPr lang="en-ID" dirty="0" err="1">
                <a:solidFill>
                  <a:schemeClr val="dk1"/>
                </a:solidFill>
              </a:rPr>
              <a:t>ditunjukkan</a:t>
            </a:r>
            <a:r>
              <a:rPr lang="en-ID" dirty="0">
                <a:solidFill>
                  <a:schemeClr val="dk1"/>
                </a:solidFill>
              </a:rPr>
              <a:t> pada </a:t>
            </a:r>
            <a:r>
              <a:rPr lang="en-ID" dirty="0" err="1">
                <a:solidFill>
                  <a:schemeClr val="dk1"/>
                </a:solidFill>
              </a:rPr>
              <a:t>perbandingan</a:t>
            </a:r>
            <a:r>
              <a:rPr lang="en-ID" dirty="0">
                <a:solidFill>
                  <a:schemeClr val="dk1"/>
                </a:solidFill>
              </a:rPr>
              <a:t> </a:t>
            </a:r>
            <a:r>
              <a:rPr lang="en-ID" dirty="0" err="1">
                <a:solidFill>
                  <a:schemeClr val="dk1"/>
                </a:solidFill>
              </a:rPr>
              <a:t>kelompok</a:t>
            </a:r>
            <a:r>
              <a:rPr lang="en-ID" dirty="0">
                <a:solidFill>
                  <a:schemeClr val="dk1"/>
                </a:solidFill>
              </a:rPr>
              <a:t> </a:t>
            </a:r>
            <a:r>
              <a:rPr lang="en-ID" dirty="0" err="1">
                <a:solidFill>
                  <a:schemeClr val="dk1"/>
                </a:solidFill>
              </a:rPr>
              <a:t>tanpa</a:t>
            </a:r>
            <a:r>
              <a:rPr lang="en-ID" dirty="0">
                <a:solidFill>
                  <a:schemeClr val="dk1"/>
                </a:solidFill>
              </a:rPr>
              <a:t> </a:t>
            </a:r>
            <a:r>
              <a:rPr lang="en-ID" dirty="0" err="1">
                <a:solidFill>
                  <a:schemeClr val="dk1"/>
                </a:solidFill>
              </a:rPr>
              <a:t>polip</a:t>
            </a:r>
            <a:r>
              <a:rPr lang="en-ID" dirty="0">
                <a:solidFill>
                  <a:schemeClr val="dk1"/>
                </a:solidFill>
              </a:rPr>
              <a:t> dan </a:t>
            </a:r>
            <a:r>
              <a:rPr lang="en-ID" dirty="0" err="1">
                <a:solidFill>
                  <a:schemeClr val="dk1"/>
                </a:solidFill>
              </a:rPr>
              <a:t>kelompok</a:t>
            </a:r>
            <a:r>
              <a:rPr lang="en-ID" dirty="0">
                <a:solidFill>
                  <a:schemeClr val="dk1"/>
                </a:solidFill>
              </a:rPr>
              <a:t> </a:t>
            </a:r>
            <a:r>
              <a:rPr lang="en-ID" dirty="0" err="1">
                <a:solidFill>
                  <a:schemeClr val="dk1"/>
                </a:solidFill>
              </a:rPr>
              <a:t>dengan</a:t>
            </a:r>
            <a:r>
              <a:rPr lang="en-ID" dirty="0">
                <a:solidFill>
                  <a:schemeClr val="dk1"/>
                </a:solidFill>
              </a:rPr>
              <a:t> </a:t>
            </a:r>
            <a:r>
              <a:rPr lang="en-ID" dirty="0" err="1">
                <a:solidFill>
                  <a:schemeClr val="dk1"/>
                </a:solidFill>
              </a:rPr>
              <a:t>polip</a:t>
            </a:r>
            <a:r>
              <a:rPr lang="en-ID" dirty="0">
                <a:solidFill>
                  <a:schemeClr val="dk1"/>
                </a:solidFill>
              </a:rPr>
              <a:t> yang </a:t>
            </a:r>
            <a:r>
              <a:rPr lang="en-ID" dirty="0" err="1">
                <a:solidFill>
                  <a:schemeClr val="dk1"/>
                </a:solidFill>
              </a:rPr>
              <a:t>menjalani</a:t>
            </a:r>
            <a:r>
              <a:rPr lang="en-ID" dirty="0">
                <a:solidFill>
                  <a:schemeClr val="dk1"/>
                </a:solidFill>
              </a:rPr>
              <a:t> BSEF. </a:t>
            </a:r>
          </a:p>
        </p:txBody>
      </p:sp>
      <p:sp>
        <p:nvSpPr>
          <p:cNvPr id="7" name="Google Shape;614;p69">
            <a:extLst>
              <a:ext uri="{FF2B5EF4-FFF2-40B4-BE49-F238E27FC236}">
                <a16:creationId xmlns:a16="http://schemas.microsoft.com/office/drawing/2014/main" id="{FF8C72C6-A525-C28E-4634-95FC8157964C}"/>
              </a:ext>
            </a:extLst>
          </p:cNvPr>
          <p:cNvSpPr/>
          <p:nvPr/>
        </p:nvSpPr>
        <p:spPr>
          <a:xfrm>
            <a:off x="561213" y="1605182"/>
            <a:ext cx="6931151" cy="744825"/>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b="1" dirty="0">
                <a:solidFill>
                  <a:schemeClr val="dk1"/>
                </a:solidFill>
              </a:rPr>
              <a:t>Naito </a:t>
            </a:r>
            <a:r>
              <a:rPr lang="en-ID" b="1" dirty="0" err="1">
                <a:solidFill>
                  <a:schemeClr val="dk1"/>
                </a:solidFill>
              </a:rPr>
              <a:t>dkk</a:t>
            </a:r>
            <a:r>
              <a:rPr lang="en-ID" dirty="0">
                <a:solidFill>
                  <a:schemeClr val="dk1"/>
                </a:solidFill>
              </a:rPr>
              <a:t>, </a:t>
            </a:r>
            <a:r>
              <a:rPr lang="en-ID" dirty="0" err="1">
                <a:solidFill>
                  <a:schemeClr val="dk1"/>
                </a:solidFill>
              </a:rPr>
              <a:t>mengevaluasi</a:t>
            </a:r>
            <a:r>
              <a:rPr lang="en-ID" dirty="0">
                <a:solidFill>
                  <a:schemeClr val="dk1"/>
                </a:solidFill>
              </a:rPr>
              <a:t> </a:t>
            </a:r>
            <a:r>
              <a:rPr lang="en-ID" dirty="0" err="1">
                <a:solidFill>
                  <a:schemeClr val="dk1"/>
                </a:solidFill>
              </a:rPr>
              <a:t>aliran</a:t>
            </a:r>
            <a:r>
              <a:rPr lang="en-ID" dirty="0">
                <a:solidFill>
                  <a:schemeClr val="dk1"/>
                </a:solidFill>
              </a:rPr>
              <a:t> </a:t>
            </a:r>
            <a:r>
              <a:rPr lang="en-ID" dirty="0" err="1">
                <a:solidFill>
                  <a:schemeClr val="dk1"/>
                </a:solidFill>
              </a:rPr>
              <a:t>udara</a:t>
            </a:r>
            <a:r>
              <a:rPr lang="en-ID" dirty="0">
                <a:solidFill>
                  <a:schemeClr val="dk1"/>
                </a:solidFill>
              </a:rPr>
              <a:t> </a:t>
            </a:r>
            <a:r>
              <a:rPr lang="en-ID" dirty="0" err="1">
                <a:solidFill>
                  <a:schemeClr val="dk1"/>
                </a:solidFill>
              </a:rPr>
              <a:t>hidung</a:t>
            </a:r>
            <a:r>
              <a:rPr lang="en-ID" dirty="0">
                <a:solidFill>
                  <a:schemeClr val="dk1"/>
                </a:solidFill>
              </a:rPr>
              <a:t> dan </a:t>
            </a:r>
            <a:r>
              <a:rPr lang="en-ID" dirty="0" err="1">
                <a:solidFill>
                  <a:schemeClr val="dk1"/>
                </a:solidFill>
              </a:rPr>
              <a:t>sumbatan</a:t>
            </a:r>
            <a:r>
              <a:rPr lang="en-ID" dirty="0">
                <a:solidFill>
                  <a:schemeClr val="dk1"/>
                </a:solidFill>
              </a:rPr>
              <a:t> </a:t>
            </a:r>
            <a:r>
              <a:rPr lang="en-ID" dirty="0" err="1">
                <a:solidFill>
                  <a:schemeClr val="dk1"/>
                </a:solidFill>
              </a:rPr>
              <a:t>hidung</a:t>
            </a:r>
            <a:r>
              <a:rPr lang="en-ID" dirty="0">
                <a:solidFill>
                  <a:schemeClr val="dk1"/>
                </a:solidFill>
              </a:rPr>
              <a:t> </a:t>
            </a:r>
            <a:r>
              <a:rPr lang="en-ID" dirty="0" err="1">
                <a:solidFill>
                  <a:schemeClr val="dk1"/>
                </a:solidFill>
              </a:rPr>
              <a:t>sebelum</a:t>
            </a:r>
            <a:r>
              <a:rPr lang="en-ID" dirty="0">
                <a:solidFill>
                  <a:schemeClr val="dk1"/>
                </a:solidFill>
              </a:rPr>
              <a:t> dan </a:t>
            </a:r>
            <a:r>
              <a:rPr lang="en-ID" dirty="0" err="1">
                <a:solidFill>
                  <a:schemeClr val="dk1"/>
                </a:solidFill>
              </a:rPr>
              <a:t>sesudah</a:t>
            </a:r>
            <a:r>
              <a:rPr lang="en-ID" dirty="0">
                <a:solidFill>
                  <a:schemeClr val="dk1"/>
                </a:solidFill>
              </a:rPr>
              <a:t> </a:t>
            </a:r>
            <a:r>
              <a:rPr lang="en-ID" dirty="0" err="1">
                <a:solidFill>
                  <a:schemeClr val="dk1"/>
                </a:solidFill>
              </a:rPr>
              <a:t>operasi</a:t>
            </a:r>
            <a:r>
              <a:rPr lang="en-ID" dirty="0">
                <a:solidFill>
                  <a:schemeClr val="dk1"/>
                </a:solidFill>
              </a:rPr>
              <a:t> pada 50 </a:t>
            </a:r>
            <a:r>
              <a:rPr lang="en-ID" dirty="0" err="1">
                <a:solidFill>
                  <a:schemeClr val="dk1"/>
                </a:solidFill>
              </a:rPr>
              <a:t>pasien</a:t>
            </a:r>
            <a:r>
              <a:rPr lang="en-ID" dirty="0">
                <a:solidFill>
                  <a:schemeClr val="dk1"/>
                </a:solidFill>
              </a:rPr>
              <a:t> yang </a:t>
            </a:r>
            <a:r>
              <a:rPr lang="en-ID" dirty="0" err="1">
                <a:solidFill>
                  <a:schemeClr val="dk1"/>
                </a:solidFill>
              </a:rPr>
              <a:t>menjalani</a:t>
            </a:r>
            <a:r>
              <a:rPr lang="en-ID" dirty="0">
                <a:solidFill>
                  <a:schemeClr val="dk1"/>
                </a:solidFill>
              </a:rPr>
              <a:t> </a:t>
            </a:r>
            <a:r>
              <a:rPr lang="en-ID" dirty="0" err="1">
                <a:solidFill>
                  <a:schemeClr val="dk1"/>
                </a:solidFill>
              </a:rPr>
              <a:t>operasi</a:t>
            </a:r>
            <a:r>
              <a:rPr lang="en-ID" dirty="0">
                <a:solidFill>
                  <a:schemeClr val="dk1"/>
                </a:solidFill>
              </a:rPr>
              <a:t> BSEF dan </a:t>
            </a:r>
            <a:r>
              <a:rPr lang="en-ID" dirty="0" err="1">
                <a:solidFill>
                  <a:schemeClr val="dk1"/>
                </a:solidFill>
              </a:rPr>
              <a:t>melaporkan</a:t>
            </a:r>
            <a:r>
              <a:rPr lang="en-ID" dirty="0">
                <a:solidFill>
                  <a:schemeClr val="dk1"/>
                </a:solidFill>
              </a:rPr>
              <a:t> </a:t>
            </a:r>
            <a:r>
              <a:rPr lang="en-ID" dirty="0" err="1">
                <a:solidFill>
                  <a:schemeClr val="dk1"/>
                </a:solidFill>
              </a:rPr>
              <a:t>peningkatan</a:t>
            </a:r>
            <a:r>
              <a:rPr lang="en-ID" dirty="0">
                <a:solidFill>
                  <a:schemeClr val="dk1"/>
                </a:solidFill>
              </a:rPr>
              <a:t> </a:t>
            </a:r>
            <a:r>
              <a:rPr lang="en-ID" dirty="0" err="1">
                <a:solidFill>
                  <a:schemeClr val="dk1"/>
                </a:solidFill>
              </a:rPr>
              <a:t>dengan</a:t>
            </a:r>
            <a:r>
              <a:rPr lang="en-ID" dirty="0">
                <a:solidFill>
                  <a:schemeClr val="dk1"/>
                </a:solidFill>
              </a:rPr>
              <a:t> </a:t>
            </a:r>
            <a:r>
              <a:rPr lang="en-ID" dirty="0" err="1">
                <a:solidFill>
                  <a:schemeClr val="dk1"/>
                </a:solidFill>
              </a:rPr>
              <a:t>hasil</a:t>
            </a:r>
            <a:r>
              <a:rPr lang="en-ID" dirty="0">
                <a:solidFill>
                  <a:schemeClr val="dk1"/>
                </a:solidFill>
              </a:rPr>
              <a:t> </a:t>
            </a:r>
            <a:r>
              <a:rPr lang="en-ID" dirty="0" err="1">
                <a:solidFill>
                  <a:schemeClr val="dk1"/>
                </a:solidFill>
              </a:rPr>
              <a:t>perbedaan</a:t>
            </a:r>
            <a:r>
              <a:rPr lang="en-ID" dirty="0">
                <a:solidFill>
                  <a:schemeClr val="dk1"/>
                </a:solidFill>
              </a:rPr>
              <a:t> yang </a:t>
            </a:r>
            <a:r>
              <a:rPr lang="en-ID" dirty="0" err="1">
                <a:solidFill>
                  <a:schemeClr val="dk1"/>
                </a:solidFill>
              </a:rPr>
              <a:t>signifikan</a:t>
            </a:r>
            <a:r>
              <a:rPr lang="en-ID" dirty="0">
                <a:solidFill>
                  <a:schemeClr val="dk1"/>
                </a:solidFill>
              </a:rPr>
              <a:t>.</a:t>
            </a:r>
          </a:p>
        </p:txBody>
      </p:sp>
    </p:spTree>
    <p:extLst>
      <p:ext uri="{BB962C8B-B14F-4D97-AF65-F5344CB8AC3E}">
        <p14:creationId xmlns:p14="http://schemas.microsoft.com/office/powerpoint/2010/main" val="287873995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3B25E4-22B5-E13F-DC45-402C03D766F7}"/>
              </a:ext>
            </a:extLst>
          </p:cNvPr>
          <p:cNvSpPr/>
          <p:nvPr/>
        </p:nvSpPr>
        <p:spPr>
          <a:xfrm>
            <a:off x="976122" y="1472184"/>
            <a:ext cx="7191756" cy="1384995"/>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dirty="0" err="1">
                <a:latin typeface="Arial" panose="020B0604020202020204" pitchFamily="34" charset="0"/>
                <a:cs typeface="Arial" panose="020B0604020202020204" pitchFamily="34" charset="0"/>
              </a:rPr>
              <a:t>Pembedahan</a:t>
            </a:r>
            <a:r>
              <a:rPr lang="en-ID" dirty="0">
                <a:latin typeface="Arial" panose="020B0604020202020204" pitchFamily="34" charset="0"/>
                <a:cs typeface="Arial" panose="020B0604020202020204" pitchFamily="34" charset="0"/>
              </a:rPr>
              <a:t> sinus </a:t>
            </a:r>
            <a:r>
              <a:rPr lang="en-ID" dirty="0" err="1">
                <a:latin typeface="Arial" panose="020B0604020202020204" pitchFamily="34" charset="0"/>
                <a:cs typeface="Arial" panose="020B0604020202020204" pitchFamily="34" charset="0"/>
              </a:rPr>
              <a:t>endoskopi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fungsional</a:t>
            </a:r>
            <a:r>
              <a:rPr lang="en-ID" dirty="0">
                <a:latin typeface="Arial" panose="020B0604020202020204" pitchFamily="34" charset="0"/>
                <a:cs typeface="Arial" panose="020B0604020202020204" pitchFamily="34" charset="0"/>
              </a:rPr>
              <a:t> (BSEF) </a:t>
            </a:r>
            <a:r>
              <a:rPr lang="en-ID" dirty="0" err="1">
                <a:latin typeface="Arial" panose="020B0604020202020204" pitchFamily="34" charset="0"/>
                <a:cs typeface="Arial" panose="020B0604020202020204" pitchFamily="34" charset="0"/>
              </a:rPr>
              <a:t>adalah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terapi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efektif</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untuk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rinosinusitis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kronis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ketika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terapi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medis</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tepat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tidak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efektif</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Tujuan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dari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operasi</a:t>
            </a:r>
            <a:r>
              <a:rPr lang="en-ID" dirty="0">
                <a:latin typeface="Arial" panose="020B0604020202020204" pitchFamily="34" charset="0"/>
                <a:cs typeface="Arial" panose="020B0604020202020204" pitchFamily="34" charset="0"/>
              </a:rPr>
              <a:t> sinus </a:t>
            </a:r>
            <a:r>
              <a:rPr lang="en-ID" dirty="0" err="1">
                <a:latin typeface="Arial" panose="020B0604020202020204" pitchFamily="34" charset="0"/>
                <a:cs typeface="Arial" panose="020B0604020202020204" pitchFamily="34" charset="0"/>
              </a:rPr>
              <a:t>endoskopi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pengobatan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rinosinusitis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kronis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adalah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untuk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memberikan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ventilasi</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drainase</a:t>
            </a:r>
            <a:r>
              <a:rPr lang="en-ID" dirty="0">
                <a:latin typeface="Arial" panose="020B0604020202020204" pitchFamily="34" charset="0"/>
                <a:cs typeface="Arial" panose="020B0604020202020204" pitchFamily="34" charset="0"/>
              </a:rPr>
              <a:t> sinus paranasal dan </a:t>
            </a:r>
            <a:r>
              <a:rPr lang="en-ID" dirty="0" err="1">
                <a:latin typeface="Arial" panose="020B0604020202020204" pitchFamily="34" charset="0"/>
                <a:cs typeface="Arial" panose="020B0604020202020204" pitchFamily="34" charset="0"/>
              </a:rPr>
              <a:t>untuk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memperbesar</a:t>
            </a:r>
            <a:r>
              <a:rPr lang="en-ID" dirty="0">
                <a:latin typeface="Arial" panose="020B0604020202020204" pitchFamily="34" charset="0"/>
                <a:cs typeface="Arial" panose="020B0604020202020204" pitchFamily="34" charset="0"/>
              </a:rPr>
              <a:t> sinus paranasal </a:t>
            </a:r>
            <a:r>
              <a:rPr lang="en-ID" dirty="0" err="1">
                <a:latin typeface="Arial" panose="020B0604020202020204" pitchFamily="34" charset="0"/>
                <a:cs typeface="Arial" panose="020B0604020202020204" pitchFamily="34" charset="0"/>
              </a:rPr>
              <a:t>untuk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menciptakan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akses</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lebih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besar</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menurunkan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saluran</a:t>
            </a:r>
            <a:r>
              <a:rPr lang="en-ID" dirty="0">
                <a:latin typeface="Arial" panose="020B0604020202020204" pitchFamily="34" charset="0"/>
                <a:cs typeface="Arial" panose="020B0604020202020204" pitchFamily="34" charset="0"/>
              </a:rPr>
              <a:t> napas </a:t>
            </a:r>
            <a:r>
              <a:rPr lang="en-ID" dirty="0" err="1">
                <a:latin typeface="Arial" panose="020B0604020202020204" pitchFamily="34" charset="0"/>
                <a:cs typeface="Arial" panose="020B0604020202020204" pitchFamily="34" charset="0"/>
              </a:rPr>
              <a:t>termasuk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Kurniasih</a:t>
            </a:r>
            <a:r>
              <a:rPr lang="en-ID" b="1" dirty="0">
                <a:latin typeface="Arial" panose="020B0604020202020204" pitchFamily="34" charset="0"/>
                <a:cs typeface="Arial" panose="020B0604020202020204" pitchFamily="34" charset="0"/>
              </a:rPr>
              <a:t> and </a:t>
            </a:r>
            <a:r>
              <a:rPr lang="en-ID" b="1" dirty="0" err="1">
                <a:latin typeface="Arial" panose="020B0604020202020204" pitchFamily="34" charset="0"/>
                <a:cs typeface="Arial" panose="020B0604020202020204" pitchFamily="34" charset="0"/>
              </a:rPr>
              <a:t>Ratnawati</a:t>
            </a:r>
            <a:r>
              <a:rPr lang="en-ID" b="1" dirty="0">
                <a:latin typeface="Arial" panose="020B0604020202020204" pitchFamily="34" charset="0"/>
                <a:cs typeface="Arial" panose="020B0604020202020204" pitchFamily="34" charset="0"/>
              </a:rPr>
              <a:t>, 2019) </a:t>
            </a:r>
          </a:p>
        </p:txBody>
      </p:sp>
    </p:spTree>
    <p:extLst>
      <p:ext uri="{BB962C8B-B14F-4D97-AF65-F5344CB8AC3E}">
        <p14:creationId xmlns:p14="http://schemas.microsoft.com/office/powerpoint/2010/main" val="388354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247231BB-51DD-5935-2B9C-69475F8CA054}"/>
              </a:ext>
            </a:extLst>
          </p:cNvPr>
          <p:cNvSpPr/>
          <p:nvPr/>
        </p:nvSpPr>
        <p:spPr>
          <a:xfrm>
            <a:off x="993268" y="1457592"/>
            <a:ext cx="7450074" cy="523220"/>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b="1" dirty="0" err="1">
                <a:latin typeface="Arial" panose="020B0604020202020204" pitchFamily="34" charset="0"/>
                <a:cs typeface="Arial" panose="020B0604020202020204" pitchFamily="34" charset="0"/>
              </a:rPr>
              <a:t>Sedangkan</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penelitian</a:t>
            </a:r>
            <a:r>
              <a:rPr lang="en-ID" b="1" dirty="0">
                <a:latin typeface="Arial" panose="020B0604020202020204" pitchFamily="34" charset="0"/>
                <a:cs typeface="Arial" panose="020B0604020202020204" pitchFamily="34" charset="0"/>
              </a:rPr>
              <a:t> Adam A., 2020 </a:t>
            </a:r>
            <a:r>
              <a:rPr lang="en-ID" dirty="0" err="1">
                <a:latin typeface="Arial" panose="020B0604020202020204" pitchFamily="34" charset="0"/>
                <a:cs typeface="Arial" panose="020B0604020202020204" pitchFamily="34" charset="0"/>
              </a:rPr>
              <a:t>menemukan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bahwa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nilai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nasal </a:t>
            </a:r>
            <a:r>
              <a:rPr lang="en-ID" dirty="0" err="1">
                <a:latin typeface="Arial" panose="020B0604020202020204" pitchFamily="34" charset="0"/>
                <a:cs typeface="Arial" panose="020B0604020202020204" pitchFamily="34" charset="0"/>
              </a:rPr>
              <a:t>berkurang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setelah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menjalani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operasi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reduksi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konka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dengan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menggunakan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rinomanometri</a:t>
            </a:r>
            <a:r>
              <a:rPr lang="en-ID" dirty="0">
                <a:latin typeface="Arial" panose="020B0604020202020204" pitchFamily="34" charset="0"/>
                <a:cs typeface="Arial" panose="020B0604020202020204" pitchFamily="34" charset="0"/>
              </a:rPr>
              <a:t> . </a:t>
            </a:r>
            <a:endParaRPr lang="en-ID" b="1" dirty="0">
              <a:latin typeface="Arial" panose="020B0604020202020204" pitchFamily="34" charset="0"/>
              <a:cs typeface="Arial" panose="020B0604020202020204" pitchFamily="34" charset="0"/>
            </a:endParaRPr>
          </a:p>
        </p:txBody>
      </p:sp>
      <p:sp>
        <p:nvSpPr>
          <p:cNvPr id="5" name="Google Shape;614;p69">
            <a:extLst>
              <a:ext uri="{FF2B5EF4-FFF2-40B4-BE49-F238E27FC236}">
                <a16:creationId xmlns:a16="http://schemas.microsoft.com/office/drawing/2014/main" id="{165A3B8D-B104-5026-EDF3-BF2419149086}"/>
              </a:ext>
            </a:extLst>
          </p:cNvPr>
          <p:cNvSpPr/>
          <p:nvPr/>
        </p:nvSpPr>
        <p:spPr>
          <a:xfrm>
            <a:off x="1172882" y="2342676"/>
            <a:ext cx="7450074" cy="458147"/>
          </a:xfrm>
          <a:prstGeom prst="round2DiagRect">
            <a:avLst>
              <a:gd name="adj1" fmla="val 16667"/>
              <a:gd name="adj2" fmla="val 0"/>
            </a:avLst>
          </a:prstGeom>
          <a:solidFill>
            <a:srgbClr val="D9EAD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spcBef>
                <a:spcPts val="0"/>
              </a:spcBef>
              <a:spcAft>
                <a:spcPts val="0"/>
              </a:spcAft>
              <a:buClr>
                <a:schemeClr val="dk1"/>
              </a:buClr>
              <a:buSzPts val="1100"/>
              <a:buFont typeface="Arial"/>
              <a:buNone/>
            </a:pPr>
            <a:r>
              <a:rPr lang="en-ID" dirty="0" err="1">
                <a:solidFill>
                  <a:schemeClr val="dk1"/>
                </a:solidFill>
              </a:rPr>
              <a:t>Penelitian</a:t>
            </a:r>
            <a:r>
              <a:rPr lang="en-ID" dirty="0">
                <a:solidFill>
                  <a:schemeClr val="dk1"/>
                </a:solidFill>
              </a:rPr>
              <a:t> </a:t>
            </a:r>
            <a:r>
              <a:rPr lang="en-ID" dirty="0" err="1">
                <a:solidFill>
                  <a:schemeClr val="dk1"/>
                </a:solidFill>
              </a:rPr>
              <a:t>ini</a:t>
            </a:r>
            <a:r>
              <a:rPr lang="en-ID" dirty="0">
                <a:solidFill>
                  <a:schemeClr val="dk1"/>
                </a:solidFill>
              </a:rPr>
              <a:t> </a:t>
            </a:r>
            <a:r>
              <a:rPr lang="en-ID" dirty="0" err="1">
                <a:solidFill>
                  <a:schemeClr val="dk1"/>
                </a:solidFill>
              </a:rPr>
              <a:t>menggambarkan</a:t>
            </a:r>
            <a:r>
              <a:rPr lang="en-ID" dirty="0">
                <a:solidFill>
                  <a:schemeClr val="dk1"/>
                </a:solidFill>
              </a:rPr>
              <a:t> </a:t>
            </a:r>
            <a:r>
              <a:rPr lang="en-ID" dirty="0" err="1">
                <a:solidFill>
                  <a:schemeClr val="dk1"/>
                </a:solidFill>
              </a:rPr>
              <a:t>bahwa</a:t>
            </a:r>
            <a:r>
              <a:rPr lang="en-ID" dirty="0">
                <a:solidFill>
                  <a:schemeClr val="dk1"/>
                </a:solidFill>
              </a:rPr>
              <a:t> </a:t>
            </a:r>
            <a:r>
              <a:rPr lang="en-ID" dirty="0" err="1">
                <a:solidFill>
                  <a:schemeClr val="dk1"/>
                </a:solidFill>
              </a:rPr>
              <a:t>modalitas</a:t>
            </a:r>
            <a:r>
              <a:rPr lang="en-ID" dirty="0">
                <a:solidFill>
                  <a:schemeClr val="dk1"/>
                </a:solidFill>
              </a:rPr>
              <a:t> </a:t>
            </a:r>
            <a:r>
              <a:rPr lang="en-ID" dirty="0" err="1">
                <a:solidFill>
                  <a:schemeClr val="dk1"/>
                </a:solidFill>
              </a:rPr>
              <a:t>rinomanometri</a:t>
            </a:r>
            <a:r>
              <a:rPr lang="en-ID" dirty="0">
                <a:solidFill>
                  <a:schemeClr val="dk1"/>
                </a:solidFill>
              </a:rPr>
              <a:t> </a:t>
            </a:r>
            <a:r>
              <a:rPr lang="en-ID" dirty="0" err="1">
                <a:solidFill>
                  <a:schemeClr val="dk1"/>
                </a:solidFill>
              </a:rPr>
              <a:t>secara</a:t>
            </a:r>
            <a:r>
              <a:rPr lang="en-ID" dirty="0">
                <a:solidFill>
                  <a:schemeClr val="dk1"/>
                </a:solidFill>
              </a:rPr>
              <a:t> </a:t>
            </a:r>
            <a:r>
              <a:rPr lang="en-ID" dirty="0" err="1">
                <a:solidFill>
                  <a:schemeClr val="dk1"/>
                </a:solidFill>
              </a:rPr>
              <a:t>objektif</a:t>
            </a:r>
            <a:r>
              <a:rPr lang="en-ID" dirty="0">
                <a:solidFill>
                  <a:schemeClr val="dk1"/>
                </a:solidFill>
              </a:rPr>
              <a:t> </a:t>
            </a:r>
            <a:r>
              <a:rPr lang="en-ID" dirty="0" err="1">
                <a:solidFill>
                  <a:schemeClr val="dk1"/>
                </a:solidFill>
              </a:rPr>
              <a:t>dapat</a:t>
            </a:r>
            <a:r>
              <a:rPr lang="en-ID" dirty="0">
                <a:solidFill>
                  <a:schemeClr val="dk1"/>
                </a:solidFill>
              </a:rPr>
              <a:t> </a:t>
            </a:r>
            <a:r>
              <a:rPr lang="en-ID" dirty="0" err="1">
                <a:solidFill>
                  <a:schemeClr val="dk1"/>
                </a:solidFill>
              </a:rPr>
              <a:t>digunakan</a:t>
            </a:r>
            <a:r>
              <a:rPr lang="en-ID" dirty="0">
                <a:solidFill>
                  <a:schemeClr val="dk1"/>
                </a:solidFill>
              </a:rPr>
              <a:t> pada </a:t>
            </a:r>
            <a:r>
              <a:rPr lang="en-ID" dirty="0" err="1">
                <a:solidFill>
                  <a:schemeClr val="dk1"/>
                </a:solidFill>
              </a:rPr>
              <a:t>pasien</a:t>
            </a:r>
            <a:r>
              <a:rPr lang="en-ID" dirty="0">
                <a:solidFill>
                  <a:schemeClr val="dk1"/>
                </a:solidFill>
              </a:rPr>
              <a:t> </a:t>
            </a:r>
            <a:r>
              <a:rPr lang="en-ID" dirty="0" err="1">
                <a:solidFill>
                  <a:schemeClr val="dk1"/>
                </a:solidFill>
              </a:rPr>
              <a:t>obstruksi</a:t>
            </a:r>
            <a:r>
              <a:rPr lang="en-ID" dirty="0">
                <a:solidFill>
                  <a:schemeClr val="dk1"/>
                </a:solidFill>
              </a:rPr>
              <a:t> nasi.</a:t>
            </a:r>
          </a:p>
        </p:txBody>
      </p:sp>
    </p:spTree>
    <p:extLst>
      <p:ext uri="{BB962C8B-B14F-4D97-AF65-F5344CB8AC3E}">
        <p14:creationId xmlns:p14="http://schemas.microsoft.com/office/powerpoint/2010/main" val="361748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Pembahasan</a:t>
            </a:r>
            <a:endParaRPr lang="en-US" dirty="0"/>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3B25E4-22B5-E13F-DC45-402C03D766F7}"/>
              </a:ext>
            </a:extLst>
          </p:cNvPr>
          <p:cNvSpPr/>
          <p:nvPr/>
        </p:nvSpPr>
        <p:spPr>
          <a:xfrm>
            <a:off x="723017" y="1366099"/>
            <a:ext cx="7506583" cy="1815882"/>
          </a:xfrm>
          <a:prstGeom prst="rect">
            <a:avLst/>
          </a:prstGeom>
          <a:solidFill>
            <a:schemeClr val="bg1"/>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dirty="0" err="1">
                <a:latin typeface="Arial" panose="020B0604020202020204" pitchFamily="34" charset="0"/>
                <a:cs typeface="Arial" panose="020B0604020202020204" pitchFamily="34" charset="0"/>
              </a:rPr>
              <a:t>Terlepas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dari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hasil</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penelitian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ini</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beberapa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penelitian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pembanding</a:t>
            </a:r>
            <a:r>
              <a:rPr lang="en-ID"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Sahu</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dkk</a:t>
            </a:r>
            <a:r>
              <a:rPr lang="en-ID" b="1"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menyimpulkan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bahwa</a:t>
            </a:r>
            <a:r>
              <a:rPr lang="en-ID" dirty="0">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en-ID" dirty="0" err="1">
                <a:latin typeface="Arial" panose="020B0604020202020204" pitchFamily="34" charset="0"/>
                <a:cs typeface="Arial" panose="020B0604020202020204" pitchFamily="34" charset="0"/>
              </a:rPr>
              <a:t>Rinomanometri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adalah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alat</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sensitif</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tetapi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bukan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alat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khusus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untuk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mendeteksi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p>
          <a:p>
            <a:pPr marL="285750" indent="-285750" algn="just">
              <a:buFont typeface="Arial" panose="020B0604020202020204" pitchFamily="34" charset="0"/>
              <a:buChar char="•"/>
            </a:pPr>
            <a:r>
              <a:rPr lang="en-ID" dirty="0" err="1">
                <a:latin typeface="Arial" panose="020B0604020202020204" pitchFamily="34" charset="0"/>
                <a:cs typeface="Arial" panose="020B0604020202020204" pitchFamily="34" charset="0"/>
              </a:rPr>
              <a:t>Pengukuran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berguna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dalam</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menilai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patologi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obstruktif</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sebagai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indikasi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operasi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korektif</a:t>
            </a:r>
            <a:r>
              <a:rPr lang="en-ID" dirty="0">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en-ID" dirty="0" err="1">
                <a:latin typeface="Arial" panose="020B0604020202020204" pitchFamily="34" charset="0"/>
                <a:cs typeface="Arial" panose="020B0604020202020204" pitchFamily="34" charset="0"/>
              </a:rPr>
              <a:t>Penilaian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masalah</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baik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investigasi</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tepat</a:t>
            </a:r>
            <a:r>
              <a:rPr lang="en-ID" dirty="0">
                <a:latin typeface="Arial" panose="020B0604020202020204" pitchFamily="34" charset="0"/>
                <a:cs typeface="Arial" panose="020B0604020202020204" pitchFamily="34" charset="0"/>
              </a:rPr>
              <a:t> dan </a:t>
            </a:r>
            <a:r>
              <a:rPr lang="en-ID" dirty="0" err="1">
                <a:latin typeface="Arial" panose="020B0604020202020204" pitchFamily="34" charset="0"/>
                <a:cs typeface="Arial" panose="020B0604020202020204" pitchFamily="34" charset="0"/>
              </a:rPr>
              <a:t>operasi</a:t>
            </a:r>
            <a:r>
              <a:rPr lang="en-ID" dirty="0">
                <a:latin typeface="Arial" panose="020B0604020202020204" pitchFamily="34" charset="0"/>
                <a:cs typeface="Arial" panose="020B0604020202020204" pitchFamily="34" charset="0"/>
              </a:rPr>
              <a:t> sinus </a:t>
            </a:r>
            <a:r>
              <a:rPr lang="en-ID" dirty="0" err="1">
                <a:latin typeface="Arial" panose="020B0604020202020204" pitchFamily="34" charset="0"/>
                <a:cs typeface="Arial" panose="020B0604020202020204" pitchFamily="34" charset="0"/>
              </a:rPr>
              <a:t>endoskopik</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memadai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adalah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kunci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keberhasilan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penatalaksanaan</a:t>
            </a:r>
            <a:r>
              <a:rPr lang="en-ID" dirty="0">
                <a:latin typeface="Arial" panose="020B0604020202020204" pitchFamily="34" charset="0"/>
                <a:cs typeface="Arial" panose="020B0604020202020204" pitchFamily="34" charset="0"/>
              </a:rPr>
              <a:t>.</a:t>
            </a:r>
            <a:endParaRPr lang="en-ID"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6895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err="1"/>
              <a:t>Keterbatasan</a:t>
            </a:r>
            <a:r>
              <a:rPr lang="en-US" dirty="0"/>
              <a:t> </a:t>
            </a:r>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3B25E4-22B5-E13F-DC45-402C03D766F7}"/>
              </a:ext>
            </a:extLst>
          </p:cNvPr>
          <p:cNvSpPr/>
          <p:nvPr/>
        </p:nvSpPr>
        <p:spPr>
          <a:xfrm>
            <a:off x="723017" y="1495056"/>
            <a:ext cx="7506583" cy="2031325"/>
          </a:xfrm>
          <a:prstGeom prst="rect">
            <a:avLst/>
          </a:prstGeom>
          <a:solidFill>
            <a:schemeClr val="accent3">
              <a:lumMod val="60000"/>
              <a:lumOff val="40000"/>
            </a:schemeClr>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b="1" dirty="0">
                <a:latin typeface="Arial" panose="020B0604020202020204" pitchFamily="34" charset="0"/>
                <a:cs typeface="Arial" panose="020B0604020202020204" pitchFamily="34" charset="0"/>
              </a:rPr>
              <a:t>Pada </a:t>
            </a:r>
            <a:r>
              <a:rPr lang="en-ID" b="1" dirty="0" err="1">
                <a:latin typeface="Arial" panose="020B0604020202020204" pitchFamily="34" charset="0"/>
                <a:cs typeface="Arial" panose="020B0604020202020204" pitchFamily="34" charset="0"/>
              </a:rPr>
              <a:t>penelitian</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ini</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mempunyai</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beberapa</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kekurangan</a:t>
            </a:r>
            <a:r>
              <a:rPr lang="en-ID" b="1" dirty="0">
                <a:latin typeface="Arial" panose="020B0604020202020204" pitchFamily="34" charset="0"/>
                <a:cs typeface="Arial" panose="020B0604020202020204" pitchFamily="34" charset="0"/>
              </a:rPr>
              <a:t> dan </a:t>
            </a:r>
            <a:r>
              <a:rPr lang="en-ID" b="1" dirty="0" err="1">
                <a:latin typeface="Arial" panose="020B0604020202020204" pitchFamily="34" charset="0"/>
                <a:cs typeface="Arial" panose="020B0604020202020204" pitchFamily="34" charset="0"/>
              </a:rPr>
              <a:t>hambatan</a:t>
            </a:r>
            <a:r>
              <a:rPr lang="en-ID" b="1" dirty="0">
                <a:latin typeface="Arial" panose="020B0604020202020204" pitchFamily="34" charset="0"/>
                <a:cs typeface="Arial" panose="020B0604020202020204" pitchFamily="34" charset="0"/>
              </a:rPr>
              <a:t> </a:t>
            </a:r>
            <a:r>
              <a:rPr lang="en-ID" b="1" dirty="0" err="1">
                <a:latin typeface="Arial" panose="020B0604020202020204" pitchFamily="34" charset="0"/>
                <a:cs typeface="Arial" panose="020B0604020202020204" pitchFamily="34" charset="0"/>
              </a:rPr>
              <a:t>yaitu</a:t>
            </a:r>
            <a:r>
              <a:rPr lang="en-ID" b="1" dirty="0">
                <a:latin typeface="Arial" panose="020B0604020202020204" pitchFamily="34" charset="0"/>
                <a:cs typeface="Arial" panose="020B0604020202020204" pitchFamily="34" charset="0"/>
              </a:rPr>
              <a:t> :</a:t>
            </a:r>
          </a:p>
          <a:p>
            <a:pPr algn="just"/>
            <a:endParaRPr lang="en-ID" dirty="0">
              <a:latin typeface="Arial" panose="020B0604020202020204" pitchFamily="34" charset="0"/>
              <a:cs typeface="Arial" panose="020B0604020202020204" pitchFamily="34" charset="0"/>
            </a:endParaRPr>
          </a:p>
          <a:p>
            <a:pPr marL="342900" indent="-342900" algn="just">
              <a:buFont typeface="+mj-lt"/>
              <a:buAutoNum type="arabicPeriod"/>
            </a:pPr>
            <a:r>
              <a:rPr lang="en-ID" dirty="0" err="1">
                <a:latin typeface="Arial" panose="020B0604020202020204" pitchFamily="34" charset="0"/>
                <a:cs typeface="Arial" panose="020B0604020202020204" pitchFamily="34" charset="0"/>
              </a:rPr>
              <a:t>Penelitian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ini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dilakukan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ditengah</a:t>
            </a:r>
            <a:r>
              <a:rPr lang="en-ID" dirty="0">
                <a:latin typeface="Arial" panose="020B0604020202020204" pitchFamily="34" charset="0"/>
                <a:cs typeface="Arial" panose="020B0604020202020204" pitchFamily="34" charset="0"/>
              </a:rPr>
              <a:t> pandemic covid-19 </a:t>
            </a:r>
            <a:r>
              <a:rPr lang="en-ID" dirty="0" err="1">
                <a:latin typeface="Arial" panose="020B0604020202020204" pitchFamily="34" charset="0"/>
                <a:cs typeface="Arial" panose="020B0604020202020204" pitchFamily="34" charset="0"/>
              </a:rPr>
              <a:t>dimana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penularan</a:t>
            </a:r>
            <a:r>
              <a:rPr lang="en-ID" dirty="0">
                <a:latin typeface="Arial" panose="020B0604020202020204" pitchFamily="34" charset="0"/>
                <a:cs typeface="Arial" panose="020B0604020202020204" pitchFamily="34" charset="0"/>
              </a:rPr>
              <a:t> virus </a:t>
            </a:r>
            <a:r>
              <a:rPr lang="en-ID" dirty="0" err="1">
                <a:latin typeface="Arial" panose="020B0604020202020204" pitchFamily="34" charset="0"/>
                <a:cs typeface="Arial" panose="020B0604020202020204" pitchFamily="34" charset="0"/>
              </a:rPr>
              <a:t>ini</a:t>
            </a:r>
            <a:r>
              <a:rPr lang="en-ID" dirty="0">
                <a:latin typeface="Arial" panose="020B0604020202020204" pitchFamily="34" charset="0"/>
                <a:cs typeface="Arial" panose="020B0604020202020204" pitchFamily="34" charset="0"/>
              </a:rPr>
              <a:t> sangat </a:t>
            </a:r>
            <a:r>
              <a:rPr lang="en-ID" dirty="0" err="1">
                <a:latin typeface="Arial" panose="020B0604020202020204" pitchFamily="34" charset="0"/>
                <a:cs typeface="Arial" panose="020B0604020202020204" pitchFamily="34" charset="0"/>
              </a:rPr>
              <a:t>tinggi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sehingga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sampel</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diinginkan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masih</a:t>
            </a:r>
            <a:r>
              <a:rPr lang="en-ID" dirty="0">
                <a:latin typeface="Arial" panose="020B0604020202020204" pitchFamily="34" charset="0"/>
                <a:cs typeface="Arial" panose="020B0604020202020204" pitchFamily="34" charset="0"/>
              </a:rPr>
              <a:t> sangat </a:t>
            </a:r>
            <a:r>
              <a:rPr lang="en-ID" dirty="0" err="1">
                <a:latin typeface="Arial" panose="020B0604020202020204" pitchFamily="34" charset="0"/>
                <a:cs typeface="Arial" panose="020B0604020202020204" pitchFamily="34" charset="0"/>
              </a:rPr>
              <a:t>rendah</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dikarenakan</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akan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dijadikan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sampel</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harus</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setelah</a:t>
            </a:r>
            <a:r>
              <a:rPr lang="en-ID" dirty="0">
                <a:latin typeface="Arial" panose="020B0604020202020204" pitchFamily="34" charset="0"/>
                <a:cs typeface="Arial" panose="020B0604020202020204" pitchFamily="34" charset="0"/>
              </a:rPr>
              <a:t> uji swab </a:t>
            </a:r>
            <a:r>
              <a:rPr lang="en-ID" dirty="0" err="1">
                <a:latin typeface="Arial" panose="020B0604020202020204" pitchFamily="34" charset="0"/>
                <a:cs typeface="Arial" panose="020B0604020202020204" pitchFamily="34" charset="0"/>
              </a:rPr>
              <a:t>pcr</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hanya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dilakukan</a:t>
            </a:r>
            <a:r>
              <a:rPr lang="en-ID" dirty="0">
                <a:latin typeface="Arial" panose="020B0604020202020204" pitchFamily="34" charset="0"/>
                <a:cs typeface="Arial" panose="020B0604020202020204" pitchFamily="34" charset="0"/>
              </a:rPr>
              <a:t> pada </a:t>
            </a:r>
            <a:r>
              <a:rPr lang="en-ID" dirty="0" err="1">
                <a:latin typeface="Arial" panose="020B0604020202020204" pitchFamily="34" charset="0"/>
                <a:cs typeface="Arial" panose="020B0604020202020204" pitchFamily="34" charset="0"/>
              </a:rPr>
              <a:t>pasien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dengan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rencana</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operasi</a:t>
            </a:r>
            <a:r>
              <a:rPr lang="en-ID" dirty="0">
                <a:latin typeface="Arial" panose="020B0604020202020204" pitchFamily="34" charset="0"/>
                <a:cs typeface="Arial" panose="020B0604020202020204" pitchFamily="34" charset="0"/>
              </a:rPr>
              <a:t>.</a:t>
            </a:r>
          </a:p>
          <a:p>
            <a:pPr marL="342900" indent="-342900" algn="just">
              <a:buFont typeface="+mj-lt"/>
              <a:buAutoNum type="arabicPeriod"/>
            </a:pPr>
            <a:endParaRPr lang="en-ID" dirty="0">
              <a:latin typeface="Arial" panose="020B0604020202020204" pitchFamily="34" charset="0"/>
              <a:cs typeface="Arial" panose="020B0604020202020204" pitchFamily="34" charset="0"/>
            </a:endParaRPr>
          </a:p>
          <a:p>
            <a:pPr marL="342900" indent="-342900" algn="just">
              <a:buFont typeface="+mj-lt"/>
              <a:buAutoNum type="arabicPeriod"/>
            </a:pPr>
            <a:r>
              <a:rPr lang="en-ID" dirty="0" err="1">
                <a:latin typeface="Arial" panose="020B0604020202020204" pitchFamily="34" charset="0"/>
                <a:cs typeface="Arial" panose="020B0604020202020204" pitchFamily="34" charset="0"/>
              </a:rPr>
              <a:t>Tidak</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menilai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faktor</a:t>
            </a:r>
            <a:r>
              <a:rPr lang="en-ID" dirty="0">
                <a:latin typeface="Arial" panose="020B0604020202020204" pitchFamily="34" charset="0"/>
                <a:cs typeface="Arial" panose="020B0604020202020204" pitchFamily="34" charset="0"/>
              </a:rPr>
              <a:t> lain </a:t>
            </a:r>
            <a:r>
              <a:rPr lang="en-ID" dirty="0" err="1">
                <a:latin typeface="Arial" panose="020B0604020202020204" pitchFamily="34" charset="0"/>
                <a:cs typeface="Arial" panose="020B0604020202020204" pitchFamily="34" charset="0"/>
              </a:rPr>
              <a:t>terkait</a:t>
            </a:r>
            <a:r>
              <a:rPr lang="en-ID" dirty="0">
                <a:latin typeface="Arial" panose="020B0604020202020204" pitchFamily="34" charset="0"/>
                <a:cs typeface="Arial" panose="020B0604020202020204" pitchFamily="34" charset="0"/>
              </a:rPr>
              <a:t> yang </a:t>
            </a:r>
            <a:r>
              <a:rPr lang="en-ID" dirty="0" err="1">
                <a:latin typeface="Arial" panose="020B0604020202020204" pitchFamily="34" charset="0"/>
                <a:cs typeface="Arial" panose="020B0604020202020204" pitchFamily="34" charset="0"/>
              </a:rPr>
              <a:t>dapat</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mempengaruhi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penurunan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resistensi</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hidung</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selain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keluhan</a:t>
            </a:r>
            <a:r>
              <a:rPr lang="en-ID" dirty="0">
                <a:latin typeface="Arial" panose="020B0604020202020204" pitchFamily="34" charset="0"/>
                <a:cs typeface="Arial" panose="020B0604020202020204" pitchFamily="34" charset="0"/>
              </a:rPr>
              <a:t> </a:t>
            </a:r>
            <a:r>
              <a:rPr lang="en-ID" dirty="0" err="1">
                <a:latin typeface="Arial" panose="020B0604020202020204" pitchFamily="34" charset="0"/>
                <a:cs typeface="Arial" panose="020B0604020202020204" pitchFamily="34" charset="0"/>
              </a:rPr>
              <a:t>obstruksi</a:t>
            </a:r>
            <a:r>
              <a:rPr lang="en-ID" dirty="0">
                <a:latin typeface="Arial" panose="020B0604020202020204" pitchFamily="34" charset="0"/>
                <a:cs typeface="Arial" panose="020B0604020202020204" pitchFamily="34" charset="0"/>
              </a:rPr>
              <a:t> nasi.</a:t>
            </a:r>
          </a:p>
        </p:txBody>
      </p:sp>
    </p:spTree>
    <p:extLst>
      <p:ext uri="{BB962C8B-B14F-4D97-AF65-F5344CB8AC3E}">
        <p14:creationId xmlns:p14="http://schemas.microsoft.com/office/powerpoint/2010/main" val="3394919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a:t>Kesimpulan</a:t>
            </a:r>
          </a:p>
        </p:txBody>
      </p:sp>
      <p:sp>
        <p:nvSpPr>
          <p:cNvPr id="9" name="Rectangle 8">
            <a:extLst>
              <a:ext uri="{FF2B5EF4-FFF2-40B4-BE49-F238E27FC236}">
                <a16:creationId xmlns:a16="http://schemas.microsoft.com/office/drawing/2014/main" id="{EFF858FB-6759-217F-8315-C0EAB3147578}"/>
              </a:ext>
            </a:extLst>
          </p:cNvPr>
          <p:cNvSpPr/>
          <p:nvPr/>
        </p:nvSpPr>
        <p:spPr>
          <a:xfrm>
            <a:off x="561213" y="1298448"/>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3B25E4-22B5-E13F-DC45-402C03D766F7}"/>
              </a:ext>
            </a:extLst>
          </p:cNvPr>
          <p:cNvSpPr/>
          <p:nvPr/>
        </p:nvSpPr>
        <p:spPr>
          <a:xfrm>
            <a:off x="1261872" y="1472184"/>
            <a:ext cx="6920544" cy="1477328"/>
          </a:xfrm>
          <a:prstGeom prst="rect">
            <a:avLst/>
          </a:prstGeom>
          <a:solidFill>
            <a:schemeClr val="tx2">
              <a:lumMod val="20000"/>
              <a:lumOff val="80000"/>
            </a:schemeClr>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marL="342900" indent="-342900" algn="just">
              <a:buFont typeface="+mj-lt"/>
              <a:buAutoNum type="arabicPeriod"/>
            </a:pPr>
            <a:r>
              <a:rPr lang="en-ID" sz="1800" dirty="0" err="1">
                <a:latin typeface="Arial" panose="020B0604020202020204" pitchFamily="34" charset="0"/>
                <a:cs typeface="Arial" panose="020B0604020202020204" pitchFamily="34" charset="0"/>
              </a:rPr>
              <a:t>Tidak</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terdapat</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perbedaan</a:t>
            </a:r>
            <a:r>
              <a:rPr lang="en-ID" sz="1800" dirty="0">
                <a:latin typeface="Arial" panose="020B0604020202020204" pitchFamily="34" charset="0"/>
                <a:cs typeface="Arial" panose="020B0604020202020204" pitchFamily="34" charset="0"/>
              </a:rPr>
              <a:t> yang </a:t>
            </a:r>
            <a:r>
              <a:rPr lang="en-ID" sz="1800" dirty="0" err="1">
                <a:latin typeface="Arial" panose="020B0604020202020204" pitchFamily="34" charset="0"/>
                <a:cs typeface="Arial" panose="020B0604020202020204" pitchFamily="34" charset="0"/>
              </a:rPr>
              <a:t>signifikan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perubahan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nilai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resistensi</a:t>
            </a:r>
            <a:r>
              <a:rPr lang="en-ID" sz="1800" dirty="0">
                <a:latin typeface="Arial" panose="020B0604020202020204" pitchFamily="34" charset="0"/>
                <a:cs typeface="Arial" panose="020B0604020202020204" pitchFamily="34" charset="0"/>
              </a:rPr>
              <a:t> / </a:t>
            </a:r>
            <a:r>
              <a:rPr lang="en-ID" sz="1800" dirty="0" err="1">
                <a:latin typeface="Arial" panose="020B0604020202020204" pitchFamily="34" charset="0"/>
                <a:cs typeface="Arial" panose="020B0604020202020204" pitchFamily="34" charset="0"/>
              </a:rPr>
              <a:t>patensi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rongga</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hidung</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terhadap</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hasil</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rinomanometri</a:t>
            </a:r>
            <a:r>
              <a:rPr lang="en-ID" sz="1800" dirty="0">
                <a:latin typeface="Arial" panose="020B0604020202020204" pitchFamily="34" charset="0"/>
                <a:cs typeface="Arial" panose="020B0604020202020204" pitchFamily="34" charset="0"/>
              </a:rPr>
              <a:t> pada </a:t>
            </a:r>
            <a:r>
              <a:rPr lang="en-ID" sz="1800" dirty="0" err="1">
                <a:latin typeface="Arial" panose="020B0604020202020204" pitchFamily="34" charset="0"/>
                <a:cs typeface="Arial" panose="020B0604020202020204" pitchFamily="34" charset="0"/>
              </a:rPr>
              <a:t>pasien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rinosinusitis</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kronis</a:t>
            </a:r>
            <a:r>
              <a:rPr lang="en-ID" sz="1800" dirty="0">
                <a:latin typeface="Arial" panose="020B0604020202020204" pitchFamily="34" charset="0"/>
                <a:cs typeface="Arial" panose="020B0604020202020204" pitchFamily="34" charset="0"/>
              </a:rPr>
              <a:t> primer </a:t>
            </a:r>
            <a:r>
              <a:rPr lang="en-ID" sz="1800" dirty="0" err="1">
                <a:latin typeface="Arial" panose="020B0604020202020204" pitchFamily="34" charset="0"/>
                <a:cs typeface="Arial" panose="020B0604020202020204" pitchFamily="34" charset="0"/>
              </a:rPr>
              <a:t>saat</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sebelum</a:t>
            </a:r>
            <a:r>
              <a:rPr lang="en-ID" sz="1800" dirty="0">
                <a:latin typeface="Arial" panose="020B0604020202020204" pitchFamily="34" charset="0"/>
                <a:cs typeface="Arial" panose="020B0604020202020204" pitchFamily="34" charset="0"/>
              </a:rPr>
              <a:t> dan </a:t>
            </a:r>
            <a:r>
              <a:rPr lang="en-ID" sz="1800" dirty="0" err="1">
                <a:latin typeface="Arial" panose="020B0604020202020204" pitchFamily="34" charset="0"/>
                <a:cs typeface="Arial" panose="020B0604020202020204" pitchFamily="34" charset="0"/>
              </a:rPr>
              <a:t>setelah</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pemberian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dekongestan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topikal</a:t>
            </a:r>
            <a:r>
              <a:rPr lang="en-ID" sz="1800" dirty="0">
                <a:latin typeface="Arial" panose="020B0604020202020204" pitchFamily="34" charset="0"/>
                <a:cs typeface="Arial" panose="020B0604020202020204" pitchFamily="34" charset="0"/>
              </a:rPr>
              <a:t> pre </a:t>
            </a:r>
            <a:r>
              <a:rPr lang="en-ID" sz="1800" dirty="0" err="1">
                <a:latin typeface="Arial" panose="020B0604020202020204" pitchFamily="34" charset="0"/>
                <a:cs typeface="Arial" panose="020B0604020202020204" pitchFamily="34" charset="0"/>
              </a:rPr>
              <a:t>Bedah</a:t>
            </a:r>
            <a:r>
              <a:rPr lang="en-ID" sz="1800" dirty="0">
                <a:latin typeface="Arial" panose="020B0604020202020204" pitchFamily="34" charset="0"/>
                <a:cs typeface="Arial" panose="020B0604020202020204" pitchFamily="34" charset="0"/>
              </a:rPr>
              <a:t> Sinus </a:t>
            </a:r>
            <a:r>
              <a:rPr lang="en-ID" sz="1800" dirty="0" err="1">
                <a:latin typeface="Arial" panose="020B0604020202020204" pitchFamily="34" charset="0"/>
                <a:cs typeface="Arial" panose="020B0604020202020204" pitchFamily="34" charset="0"/>
              </a:rPr>
              <a:t>Endoskopi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Fungsional</a:t>
            </a:r>
            <a:r>
              <a:rPr lang="en-ID" sz="1800" dirty="0">
                <a:latin typeface="Arial" panose="020B0604020202020204" pitchFamily="34" charset="0"/>
                <a:cs typeface="Arial" panose="020B0604020202020204" pitchFamily="34" charset="0"/>
              </a:rPr>
              <a:t> (BSEF).</a:t>
            </a:r>
            <a:endParaRPr lang="en-ID" sz="1800" b="1"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4A8C3322-CDA4-6B4F-BB8D-7A48234C1FD1}"/>
              </a:ext>
            </a:extLst>
          </p:cNvPr>
          <p:cNvSpPr/>
          <p:nvPr/>
        </p:nvSpPr>
        <p:spPr>
          <a:xfrm>
            <a:off x="2018212" y="3360162"/>
            <a:ext cx="6490775" cy="1200329"/>
          </a:xfrm>
          <a:prstGeom prst="rect">
            <a:avLst/>
          </a:prstGeom>
          <a:solidFill>
            <a:schemeClr val="tx2">
              <a:lumMod val="20000"/>
              <a:lumOff val="80000"/>
            </a:schemeClr>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marL="342900" indent="-342900" algn="just">
              <a:buFont typeface="+mj-lt"/>
              <a:buAutoNum type="arabicPeriod" startAt="2"/>
            </a:pPr>
            <a:r>
              <a:rPr lang="en-ID" sz="1800" dirty="0" err="1">
                <a:latin typeface="Arial" panose="020B0604020202020204" pitchFamily="34" charset="0"/>
                <a:cs typeface="Arial" panose="020B0604020202020204" pitchFamily="34" charset="0"/>
              </a:rPr>
              <a:t>Terdapat</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perbedaan</a:t>
            </a:r>
            <a:r>
              <a:rPr lang="en-ID" sz="1800" dirty="0">
                <a:latin typeface="Arial" panose="020B0604020202020204" pitchFamily="34" charset="0"/>
                <a:cs typeface="Arial" panose="020B0604020202020204" pitchFamily="34" charset="0"/>
              </a:rPr>
              <a:t> yang </a:t>
            </a:r>
            <a:r>
              <a:rPr lang="en-ID" sz="1800" dirty="0" err="1">
                <a:latin typeface="Arial" panose="020B0604020202020204" pitchFamily="34" charset="0"/>
                <a:cs typeface="Arial" panose="020B0604020202020204" pitchFamily="34" charset="0"/>
              </a:rPr>
              <a:t>signifikan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perubahan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nilai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resistensi</a:t>
            </a:r>
            <a:r>
              <a:rPr lang="en-ID" sz="1800" dirty="0">
                <a:latin typeface="Arial" panose="020B0604020202020204" pitchFamily="34" charset="0"/>
                <a:cs typeface="Arial" panose="020B0604020202020204" pitchFamily="34" charset="0"/>
              </a:rPr>
              <a:t> / </a:t>
            </a:r>
            <a:r>
              <a:rPr lang="en-ID" sz="1800" dirty="0" err="1">
                <a:latin typeface="Arial" panose="020B0604020202020204" pitchFamily="34" charset="0"/>
                <a:cs typeface="Arial" panose="020B0604020202020204" pitchFamily="34" charset="0"/>
              </a:rPr>
              <a:t>patensi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rongga</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hidung</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terhadap</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hasil</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rinomanometri</a:t>
            </a:r>
            <a:r>
              <a:rPr lang="en-ID" sz="1800" dirty="0">
                <a:latin typeface="Arial" panose="020B0604020202020204" pitchFamily="34" charset="0"/>
                <a:cs typeface="Arial" panose="020B0604020202020204" pitchFamily="34" charset="0"/>
              </a:rPr>
              <a:t> pada </a:t>
            </a:r>
            <a:r>
              <a:rPr lang="en-ID" sz="1800" dirty="0" err="1">
                <a:latin typeface="Arial" panose="020B0604020202020204" pitchFamily="34" charset="0"/>
                <a:cs typeface="Arial" panose="020B0604020202020204" pitchFamily="34" charset="0"/>
              </a:rPr>
              <a:t>pasien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rinosinusitis</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kronis</a:t>
            </a:r>
            <a:r>
              <a:rPr lang="en-ID" sz="1800" dirty="0">
                <a:latin typeface="Arial" panose="020B0604020202020204" pitchFamily="34" charset="0"/>
                <a:cs typeface="Arial" panose="020B0604020202020204" pitchFamily="34" charset="0"/>
              </a:rPr>
              <a:t> primer pre dan post </a:t>
            </a:r>
            <a:r>
              <a:rPr lang="en-ID" sz="1800" dirty="0" err="1">
                <a:latin typeface="Arial" panose="020B0604020202020204" pitchFamily="34" charset="0"/>
                <a:cs typeface="Arial" panose="020B0604020202020204" pitchFamily="34" charset="0"/>
              </a:rPr>
              <a:t>Bedah</a:t>
            </a:r>
            <a:r>
              <a:rPr lang="en-ID" sz="1800" dirty="0">
                <a:latin typeface="Arial" panose="020B0604020202020204" pitchFamily="34" charset="0"/>
                <a:cs typeface="Arial" panose="020B0604020202020204" pitchFamily="34" charset="0"/>
              </a:rPr>
              <a:t> Sinus </a:t>
            </a:r>
            <a:r>
              <a:rPr lang="en-ID" sz="1800" dirty="0" err="1">
                <a:latin typeface="Arial" panose="020B0604020202020204" pitchFamily="34" charset="0"/>
                <a:cs typeface="Arial" panose="020B0604020202020204" pitchFamily="34" charset="0"/>
              </a:rPr>
              <a:t>Endoskopi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Fungsional</a:t>
            </a:r>
            <a:r>
              <a:rPr lang="en-ID" sz="1800" dirty="0">
                <a:latin typeface="Arial" panose="020B0604020202020204" pitchFamily="34" charset="0"/>
                <a:cs typeface="Arial" panose="020B0604020202020204" pitchFamily="34" charset="0"/>
              </a:rPr>
              <a:t> (BSEF). </a:t>
            </a:r>
            <a:endParaRPr lang="en-ID"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568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a:t>Saran</a:t>
            </a:r>
          </a:p>
        </p:txBody>
      </p:sp>
      <p:sp>
        <p:nvSpPr>
          <p:cNvPr id="9" name="Rectangle 8">
            <a:extLst>
              <a:ext uri="{FF2B5EF4-FFF2-40B4-BE49-F238E27FC236}">
                <a16:creationId xmlns:a16="http://schemas.microsoft.com/office/drawing/2014/main" id="{EFF858FB-6759-217F-8315-C0EAB3147578}"/>
              </a:ext>
            </a:extLst>
          </p:cNvPr>
          <p:cNvSpPr/>
          <p:nvPr/>
        </p:nvSpPr>
        <p:spPr>
          <a:xfrm>
            <a:off x="723017" y="1300437"/>
            <a:ext cx="7735824" cy="3474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D" b="1" dirty="0">
                <a:solidFill>
                  <a:schemeClr val="tx1"/>
                </a:solidFill>
                <a:latin typeface="Arial" panose="020B0604020202020204" pitchFamily="34" charset="0"/>
                <a:cs typeface="Arial" panose="020B0604020202020204" pitchFamily="34" charset="0"/>
              </a:rPr>
              <a:t>Adapun saran </a:t>
            </a:r>
            <a:r>
              <a:rPr lang="en-ID" b="1" dirty="0" err="1">
                <a:solidFill>
                  <a:schemeClr val="tx1"/>
                </a:solidFill>
                <a:latin typeface="Arial" panose="020B0604020202020204" pitchFamily="34" charset="0"/>
                <a:cs typeface="Arial" panose="020B0604020202020204" pitchFamily="34" charset="0"/>
              </a:rPr>
              <a:t>untuk</a:t>
            </a:r>
            <a:r>
              <a:rPr lang="en-ID" b="1" dirty="0">
                <a:solidFill>
                  <a:schemeClr val="tx1"/>
                </a:solidFill>
                <a:latin typeface="Arial" panose="020B0604020202020204" pitchFamily="34" charset="0"/>
                <a:cs typeface="Arial" panose="020B0604020202020204" pitchFamily="34" charset="0"/>
              </a:rPr>
              <a:t> </a:t>
            </a:r>
            <a:r>
              <a:rPr lang="en-ID" b="1" dirty="0" err="1">
                <a:solidFill>
                  <a:schemeClr val="tx1"/>
                </a:solidFill>
                <a:latin typeface="Arial" panose="020B0604020202020204" pitchFamily="34" charset="0"/>
                <a:cs typeface="Arial" panose="020B0604020202020204" pitchFamily="34" charset="0"/>
              </a:rPr>
              <a:t>penelitian</a:t>
            </a:r>
            <a:r>
              <a:rPr lang="en-ID" b="1" dirty="0">
                <a:solidFill>
                  <a:schemeClr val="tx1"/>
                </a:solidFill>
                <a:latin typeface="Arial" panose="020B0604020202020204" pitchFamily="34" charset="0"/>
                <a:cs typeface="Arial" panose="020B0604020202020204" pitchFamily="34" charset="0"/>
              </a:rPr>
              <a:t> </a:t>
            </a:r>
            <a:r>
              <a:rPr lang="en-ID" b="1" dirty="0" err="1">
                <a:solidFill>
                  <a:schemeClr val="tx1"/>
                </a:solidFill>
                <a:latin typeface="Arial" panose="020B0604020202020204" pitchFamily="34" charset="0"/>
                <a:cs typeface="Arial" panose="020B0604020202020204" pitchFamily="34" charset="0"/>
              </a:rPr>
              <a:t>selanjutnya</a:t>
            </a:r>
            <a:r>
              <a:rPr lang="en-ID" b="1" dirty="0">
                <a:solidFill>
                  <a:schemeClr val="tx1"/>
                </a:solidFill>
                <a:latin typeface="Arial" panose="020B0604020202020204" pitchFamily="34" charset="0"/>
                <a:cs typeface="Arial" panose="020B0604020202020204" pitchFamily="34" charset="0"/>
              </a:rPr>
              <a:t> </a:t>
            </a:r>
            <a:r>
              <a:rPr lang="en-ID" b="1" dirty="0" err="1">
                <a:solidFill>
                  <a:schemeClr val="tx1"/>
                </a:solidFill>
                <a:latin typeface="Arial" panose="020B0604020202020204" pitchFamily="34" charset="0"/>
                <a:cs typeface="Arial" panose="020B0604020202020204" pitchFamily="34" charset="0"/>
              </a:rPr>
              <a:t>yaitu</a:t>
            </a:r>
            <a:r>
              <a:rPr lang="en-ID" b="1" dirty="0">
                <a:solidFill>
                  <a:schemeClr val="tx1"/>
                </a:solidFill>
                <a:latin typeface="Arial" panose="020B0604020202020204" pitchFamily="34" charset="0"/>
                <a:cs typeface="Arial" panose="020B0604020202020204" pitchFamily="34" charset="0"/>
              </a:rPr>
              <a:t> :</a:t>
            </a:r>
          </a:p>
        </p:txBody>
      </p:sp>
      <p:sp>
        <p:nvSpPr>
          <p:cNvPr id="6" name="Rectangle 5">
            <a:extLst>
              <a:ext uri="{FF2B5EF4-FFF2-40B4-BE49-F238E27FC236}">
                <a16:creationId xmlns:a16="http://schemas.microsoft.com/office/drawing/2014/main" id="{DE3B25E4-22B5-E13F-DC45-402C03D766F7}"/>
              </a:ext>
            </a:extLst>
          </p:cNvPr>
          <p:cNvSpPr/>
          <p:nvPr/>
        </p:nvSpPr>
        <p:spPr>
          <a:xfrm>
            <a:off x="818708" y="1830902"/>
            <a:ext cx="7506583" cy="923330"/>
          </a:xfrm>
          <a:prstGeom prst="rect">
            <a:avLst/>
          </a:prstGeom>
          <a:solidFill>
            <a:schemeClr val="accent2"/>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sz="1800" dirty="0" err="1">
                <a:latin typeface="Arial" panose="020B0604020202020204" pitchFamily="34" charset="0"/>
                <a:cs typeface="Arial" panose="020B0604020202020204" pitchFamily="34" charset="0"/>
              </a:rPr>
              <a:t>Penanganan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operatif</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rinosinusitis</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kronis</a:t>
            </a:r>
            <a:r>
              <a:rPr lang="en-ID" sz="1800" dirty="0">
                <a:latin typeface="Arial" panose="020B0604020202020204" pitchFamily="34" charset="0"/>
                <a:cs typeface="Arial" panose="020B0604020202020204" pitchFamily="34" charset="0"/>
              </a:rPr>
              <a:t> primer </a:t>
            </a:r>
            <a:r>
              <a:rPr lang="en-ID" sz="1800" dirty="0" err="1">
                <a:latin typeface="Arial" panose="020B0604020202020204" pitchFamily="34" charset="0"/>
                <a:cs typeface="Arial" panose="020B0604020202020204" pitchFamily="34" charset="0"/>
              </a:rPr>
              <a:t>dapat</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dipertimbangkan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sebagai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penanganan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pilihan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untuk</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meminimalisir</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keluhan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obstruksi</a:t>
            </a:r>
            <a:r>
              <a:rPr lang="en-ID" sz="1800" dirty="0">
                <a:latin typeface="Arial" panose="020B0604020202020204" pitchFamily="34" charset="0"/>
                <a:cs typeface="Arial" panose="020B0604020202020204" pitchFamily="34" charset="0"/>
              </a:rPr>
              <a:t> nasi.</a:t>
            </a:r>
          </a:p>
        </p:txBody>
      </p:sp>
      <p:sp>
        <p:nvSpPr>
          <p:cNvPr id="3" name="Rectangle 2">
            <a:extLst>
              <a:ext uri="{FF2B5EF4-FFF2-40B4-BE49-F238E27FC236}">
                <a16:creationId xmlns:a16="http://schemas.microsoft.com/office/drawing/2014/main" id="{6178BC21-C22E-EEE2-17FB-7D21CA3A67BF}"/>
              </a:ext>
            </a:extLst>
          </p:cNvPr>
          <p:cNvSpPr/>
          <p:nvPr/>
        </p:nvSpPr>
        <p:spPr>
          <a:xfrm>
            <a:off x="1210595" y="2966944"/>
            <a:ext cx="7506583" cy="646331"/>
          </a:xfrm>
          <a:prstGeom prst="rect">
            <a:avLst/>
          </a:prstGeom>
          <a:solidFill>
            <a:schemeClr val="accent2"/>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sz="1800" dirty="0" err="1">
                <a:latin typeface="Arial" panose="020B0604020202020204" pitchFamily="34" charset="0"/>
                <a:cs typeface="Arial" panose="020B0604020202020204" pitchFamily="34" charset="0"/>
              </a:rPr>
              <a:t>Pemeriksaan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rinomanometri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dapat</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digunakan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untuk</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menilai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patensi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jalan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nafas</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atas</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secara</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objektif</a:t>
            </a:r>
            <a:r>
              <a:rPr lang="en-ID" sz="1800" dirty="0">
                <a:latin typeface="Arial" panose="020B0604020202020204" pitchFamily="34" charset="0"/>
                <a:cs typeface="Arial" panose="020B0604020202020204" pitchFamily="34" charset="0"/>
              </a:rPr>
              <a:t>.</a:t>
            </a:r>
          </a:p>
        </p:txBody>
      </p:sp>
      <p:sp>
        <p:nvSpPr>
          <p:cNvPr id="4" name="Rectangle 3">
            <a:extLst>
              <a:ext uri="{FF2B5EF4-FFF2-40B4-BE49-F238E27FC236}">
                <a16:creationId xmlns:a16="http://schemas.microsoft.com/office/drawing/2014/main" id="{245CC93A-DD03-B99D-3CB3-B39D2857AF63}"/>
              </a:ext>
            </a:extLst>
          </p:cNvPr>
          <p:cNvSpPr/>
          <p:nvPr/>
        </p:nvSpPr>
        <p:spPr>
          <a:xfrm>
            <a:off x="1508272" y="3848025"/>
            <a:ext cx="7506583" cy="923330"/>
          </a:xfrm>
          <a:prstGeom prst="rect">
            <a:avLst/>
          </a:prstGeom>
          <a:solidFill>
            <a:schemeClr val="accent2"/>
          </a:solidFill>
          <a:ln w="19050">
            <a:solidFill>
              <a:schemeClr val="tx2">
                <a:lumMod val="75000"/>
              </a:schemeClr>
            </a:solidFill>
            <a:prstDash val="dash"/>
          </a:ln>
          <a:effectLst>
            <a:outerShdw blurRad="50800" dist="38100" dir="10800000" algn="r" rotWithShape="0">
              <a:prstClr val="black">
                <a:alpha val="40000"/>
              </a:prstClr>
            </a:outerShdw>
          </a:effectLst>
        </p:spPr>
        <p:txBody>
          <a:bodyPr wrap="square">
            <a:spAutoFit/>
          </a:bodyPr>
          <a:lstStyle/>
          <a:p>
            <a:pPr algn="just"/>
            <a:r>
              <a:rPr lang="en-ID" sz="1800" dirty="0" err="1">
                <a:latin typeface="Arial" panose="020B0604020202020204" pitchFamily="34" charset="0"/>
                <a:cs typeface="Arial" panose="020B0604020202020204" pitchFamily="34" charset="0"/>
              </a:rPr>
              <a:t>Penelitian</a:t>
            </a:r>
            <a:r>
              <a:rPr lang="en-ID" sz="1800" dirty="0">
                <a:latin typeface="Arial" panose="020B0604020202020204" pitchFamily="34" charset="0"/>
                <a:cs typeface="Arial" panose="020B0604020202020204" pitchFamily="34" charset="0"/>
              </a:rPr>
              <a:t> lain yang </a:t>
            </a:r>
            <a:r>
              <a:rPr lang="en-ID" sz="1800" dirty="0" err="1">
                <a:latin typeface="Arial" panose="020B0604020202020204" pitchFamily="34" charset="0"/>
                <a:cs typeface="Arial" panose="020B0604020202020204" pitchFamily="34" charset="0"/>
              </a:rPr>
              <a:t>membandingkan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perbaikan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gejala</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rinosinusitis</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kronis</a:t>
            </a:r>
            <a:r>
              <a:rPr lang="en-ID" sz="1800" dirty="0">
                <a:latin typeface="Arial" panose="020B0604020202020204" pitchFamily="34" charset="0"/>
                <a:cs typeface="Arial" panose="020B0604020202020204" pitchFamily="34" charset="0"/>
              </a:rPr>
              <a:t> primer </a:t>
            </a:r>
            <a:r>
              <a:rPr lang="en-ID" sz="1800" dirty="0" err="1">
                <a:latin typeface="Arial" panose="020B0604020202020204" pitchFamily="34" charset="0"/>
                <a:cs typeface="Arial" panose="020B0604020202020204" pitchFamily="34" charset="0"/>
              </a:rPr>
              <a:t>selain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keluhan</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obstruksi</a:t>
            </a:r>
            <a:r>
              <a:rPr lang="en-ID" sz="1800" dirty="0">
                <a:latin typeface="Arial" panose="020B0604020202020204" pitchFamily="34" charset="0"/>
                <a:cs typeface="Arial" panose="020B0604020202020204" pitchFamily="34" charset="0"/>
              </a:rPr>
              <a:t> nasi pre dan post </a:t>
            </a:r>
            <a:r>
              <a:rPr lang="en-ID" sz="1800" dirty="0" err="1">
                <a:latin typeface="Arial" panose="020B0604020202020204" pitchFamily="34" charset="0"/>
                <a:cs typeface="Arial" panose="020B0604020202020204" pitchFamily="34" charset="0"/>
              </a:rPr>
              <a:t>Bedah</a:t>
            </a:r>
            <a:r>
              <a:rPr lang="en-ID" sz="1800" dirty="0">
                <a:latin typeface="Arial" panose="020B0604020202020204" pitchFamily="34" charset="0"/>
                <a:cs typeface="Arial" panose="020B0604020202020204" pitchFamily="34" charset="0"/>
              </a:rPr>
              <a:t> Sinus </a:t>
            </a:r>
            <a:r>
              <a:rPr lang="en-ID" sz="1800" dirty="0" err="1">
                <a:latin typeface="Arial" panose="020B0604020202020204" pitchFamily="34" charset="0"/>
                <a:cs typeface="Arial" panose="020B0604020202020204" pitchFamily="34" charset="0"/>
              </a:rPr>
              <a:t>Endoskopi</a:t>
            </a:r>
            <a:r>
              <a:rPr lang="en-ID" sz="1800" dirty="0">
                <a:latin typeface="Arial" panose="020B0604020202020204" pitchFamily="34" charset="0"/>
                <a:cs typeface="Arial" panose="020B0604020202020204" pitchFamily="34" charset="0"/>
              </a:rPr>
              <a:t> </a:t>
            </a:r>
            <a:r>
              <a:rPr lang="en-ID" sz="1800" dirty="0" err="1">
                <a:latin typeface="Arial" panose="020B0604020202020204" pitchFamily="34" charset="0"/>
                <a:cs typeface="Arial" panose="020B0604020202020204" pitchFamily="34" charset="0"/>
              </a:rPr>
              <a:t>Fungsional</a:t>
            </a:r>
            <a:r>
              <a:rPr lang="en-ID" sz="1800" dirty="0">
                <a:latin typeface="Arial" panose="020B0604020202020204" pitchFamily="34" charset="0"/>
                <a:cs typeface="Arial" panose="020B0604020202020204" pitchFamily="34" charset="0"/>
              </a:rPr>
              <a:t> (BSEF) .</a:t>
            </a:r>
          </a:p>
        </p:txBody>
      </p:sp>
    </p:spTree>
    <p:extLst>
      <p:ext uri="{BB962C8B-B14F-4D97-AF65-F5344CB8AC3E}">
        <p14:creationId xmlns:p14="http://schemas.microsoft.com/office/powerpoint/2010/main" val="1711524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4"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a:t>Lampiran</a:t>
            </a:r>
          </a:p>
        </p:txBody>
      </p:sp>
      <p:pic>
        <p:nvPicPr>
          <p:cNvPr id="5" name="Picture 4">
            <a:extLst>
              <a:ext uri="{FF2B5EF4-FFF2-40B4-BE49-F238E27FC236}">
                <a16:creationId xmlns:a16="http://schemas.microsoft.com/office/drawing/2014/main" id="{A6C78CDF-7322-92EE-7C19-169DF77B710E}"/>
              </a:ext>
            </a:extLst>
          </p:cNvPr>
          <p:cNvPicPr>
            <a:picLocks noChangeAspect="1"/>
          </p:cNvPicPr>
          <p:nvPr/>
        </p:nvPicPr>
        <p:blipFill>
          <a:blip r:embed="rId2" cstate="print"/>
          <a:srcRect l="20511" t="44013" r="56993" b="17799"/>
          <a:stretch>
            <a:fillRect/>
          </a:stretch>
        </p:blipFill>
        <p:spPr bwMode="auto">
          <a:xfrm>
            <a:off x="403315" y="1362891"/>
            <a:ext cx="2263140" cy="2842260"/>
          </a:xfrm>
          <a:prstGeom prst="rect">
            <a:avLst/>
          </a:prstGeom>
          <a:noFill/>
          <a:ln w="9525">
            <a:noFill/>
            <a:miter lim="800000"/>
            <a:headEnd/>
            <a:tailEnd/>
          </a:ln>
        </p:spPr>
      </p:pic>
      <p:pic>
        <p:nvPicPr>
          <p:cNvPr id="7" name="Picture 6">
            <a:extLst>
              <a:ext uri="{FF2B5EF4-FFF2-40B4-BE49-F238E27FC236}">
                <a16:creationId xmlns:a16="http://schemas.microsoft.com/office/drawing/2014/main" id="{DCA973D9-6B15-48D9-E998-2FC46FEB668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0987" y="1362891"/>
            <a:ext cx="2275840" cy="3035300"/>
          </a:xfrm>
          <a:prstGeom prst="rect">
            <a:avLst/>
          </a:prstGeom>
          <a:noFill/>
          <a:ln>
            <a:noFill/>
          </a:ln>
        </p:spPr>
      </p:pic>
      <p:pic>
        <p:nvPicPr>
          <p:cNvPr id="8" name="Picture 7">
            <a:extLst>
              <a:ext uri="{FF2B5EF4-FFF2-40B4-BE49-F238E27FC236}">
                <a16:creationId xmlns:a16="http://schemas.microsoft.com/office/drawing/2014/main" id="{020F4839-8E3B-7A2A-7CBE-1EBD8FE3E5F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1359" y="1385751"/>
            <a:ext cx="2241550" cy="3012440"/>
          </a:xfrm>
          <a:prstGeom prst="rect">
            <a:avLst/>
          </a:prstGeom>
          <a:noFill/>
          <a:ln>
            <a:noFill/>
          </a:ln>
        </p:spPr>
      </p:pic>
    </p:spTree>
    <p:extLst>
      <p:ext uri="{BB962C8B-B14F-4D97-AF65-F5344CB8AC3E}">
        <p14:creationId xmlns:p14="http://schemas.microsoft.com/office/powerpoint/2010/main" val="402567905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1CD2C-45C2-23CF-8EE9-3A502F491CFE}"/>
              </a:ext>
            </a:extLst>
          </p:cNvPr>
          <p:cNvSpPr>
            <a:spLocks noGrp="1"/>
          </p:cNvSpPr>
          <p:nvPr>
            <p:ph type="title"/>
          </p:nvPr>
        </p:nvSpPr>
        <p:spPr/>
        <p:txBody>
          <a:bodyPr/>
          <a:lstStyle/>
          <a:p>
            <a:r>
              <a:rPr lang="en-US" dirty="0"/>
              <a:t>Lampiran</a:t>
            </a:r>
          </a:p>
        </p:txBody>
      </p:sp>
      <p:pic>
        <p:nvPicPr>
          <p:cNvPr id="3" name="Picture 2">
            <a:extLst>
              <a:ext uri="{FF2B5EF4-FFF2-40B4-BE49-F238E27FC236}">
                <a16:creationId xmlns:a16="http://schemas.microsoft.com/office/drawing/2014/main" id="{750E69BB-DF59-F478-29F5-0D20B35E0FF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879" y="1186649"/>
            <a:ext cx="4021005" cy="2536266"/>
          </a:xfrm>
          <a:prstGeom prst="rect">
            <a:avLst/>
          </a:prstGeom>
          <a:noFill/>
          <a:ln>
            <a:noFill/>
          </a:ln>
        </p:spPr>
      </p:pic>
      <p:pic>
        <p:nvPicPr>
          <p:cNvPr id="4" name="Picture 3">
            <a:extLst>
              <a:ext uri="{FF2B5EF4-FFF2-40B4-BE49-F238E27FC236}">
                <a16:creationId xmlns:a16="http://schemas.microsoft.com/office/drawing/2014/main" id="{5F995894-7874-651A-6AEF-0CBB979E909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2132" y="2057399"/>
            <a:ext cx="4659989" cy="2798717"/>
          </a:xfrm>
          <a:prstGeom prst="rect">
            <a:avLst/>
          </a:prstGeom>
          <a:noFill/>
          <a:ln>
            <a:noFill/>
          </a:ln>
        </p:spPr>
      </p:pic>
    </p:spTree>
    <p:extLst>
      <p:ext uri="{BB962C8B-B14F-4D97-AF65-F5344CB8AC3E}">
        <p14:creationId xmlns:p14="http://schemas.microsoft.com/office/powerpoint/2010/main" val="368910346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70"/>
          <p:cNvSpPr txBox="1">
            <a:spLocks noGrp="1"/>
          </p:cNvSpPr>
          <p:nvPr>
            <p:ph type="title"/>
          </p:nvPr>
        </p:nvSpPr>
        <p:spPr>
          <a:xfrm>
            <a:off x="723016" y="1857375"/>
            <a:ext cx="5349300" cy="24675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id" sz="5200" dirty="0">
                <a:latin typeface="Pacifico"/>
                <a:ea typeface="Pacifico"/>
                <a:cs typeface="Pacifico"/>
                <a:sym typeface="Pacifico"/>
              </a:rPr>
              <a:t>Terima Kasih</a:t>
            </a:r>
            <a:endParaRPr sz="5200" dirty="0">
              <a:latin typeface="Pacifico"/>
              <a:ea typeface="Pacifico"/>
              <a:cs typeface="Pacifico"/>
              <a:sym typeface="Pacifico"/>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eme1">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537</TotalTime>
  <Words>6200</Words>
  <Application>Microsoft Office PowerPoint</Application>
  <PresentationFormat>On-screen Show (16:9)</PresentationFormat>
  <Paragraphs>430</Paragraphs>
  <Slides>76</Slides>
  <Notes>62</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76</vt:i4>
      </vt:variant>
    </vt:vector>
  </HeadingPairs>
  <TitlesOfParts>
    <vt:vector size="87" baseType="lpstr">
      <vt:lpstr>Noto Sans Symbols</vt:lpstr>
      <vt:lpstr>Franklin Gothic</vt:lpstr>
      <vt:lpstr>Pacifico</vt:lpstr>
      <vt:lpstr>Libre Franklin</vt:lpstr>
      <vt:lpstr>Arial</vt:lpstr>
      <vt:lpstr>Times New Roman</vt:lpstr>
      <vt:lpstr>Courier New</vt:lpstr>
      <vt:lpstr>Calibri</vt:lpstr>
      <vt:lpstr>Simple Light</vt:lpstr>
      <vt:lpstr>Theme1</vt:lpstr>
      <vt:lpstr>Document</vt:lpstr>
      <vt:lpstr>UJI RINOMANOMETRI PADA PASIEN RINOSINUSITIS KRONIS PRIMER PRE DAN POST BEDAH SINUS ENDOSKOPI FUNGSIONAL (BSEF)</vt:lpstr>
      <vt:lpstr>PENDAHULUAN</vt:lpstr>
      <vt:lpstr>Latar Belakang</vt:lpstr>
      <vt:lpstr>Latar Belakang</vt:lpstr>
      <vt:lpstr>Latar Belakang</vt:lpstr>
      <vt:lpstr>Latar Belakang</vt:lpstr>
      <vt:lpstr>Rumusan Masalah</vt:lpstr>
      <vt:lpstr>Tujuan Penelitian</vt:lpstr>
      <vt:lpstr>Tujuan Penelitian</vt:lpstr>
      <vt:lpstr>Hipotesis Penelitian</vt:lpstr>
      <vt:lpstr>Manfaat Penelitian</vt:lpstr>
      <vt:lpstr>Tinjauan Pustaka</vt:lpstr>
      <vt:lpstr>Anatomi Hidung</vt:lpstr>
      <vt:lpstr>Anatomi Hidung</vt:lpstr>
      <vt:lpstr>Anatomi Sinus Paranasalis dan Kompleks Ostiomeatal</vt:lpstr>
      <vt:lpstr>PowerPoint Presentation</vt:lpstr>
      <vt:lpstr>Fisiologi Aliran Udara Hidung (Nasal Airflow)</vt:lpstr>
      <vt:lpstr>Siklus Hidung (Nasal Cycle)</vt:lpstr>
      <vt:lpstr>Rinosinusitis Kronis</vt:lpstr>
      <vt:lpstr>Klasifikasi RSK</vt:lpstr>
      <vt:lpstr>Faktor Etiologi RSK </vt:lpstr>
      <vt:lpstr>Patofisiologi Rinosinusitis Kronis</vt:lpstr>
      <vt:lpstr>Penilaian kontrol klinis RSK saat ini</vt:lpstr>
      <vt:lpstr>Diagnosis</vt:lpstr>
      <vt:lpstr>Tatalaksana RSK dibagi menjadi :</vt:lpstr>
      <vt:lpstr>Rekomendasi pengobatan untuk orang dewasa dengan RSK</vt:lpstr>
      <vt:lpstr>Alur tatalaksana pada RSK difus/bilateral</vt:lpstr>
      <vt:lpstr>Rinomanometri</vt:lpstr>
      <vt:lpstr>Rinomanometri</vt:lpstr>
      <vt:lpstr>Interpretasi derajat sumbatan</vt:lpstr>
      <vt:lpstr>Kerangka Teori</vt:lpstr>
      <vt:lpstr>Kerangka Konsep</vt:lpstr>
      <vt:lpstr>Metode Penelitian</vt:lpstr>
      <vt:lpstr>PowerPoint Presentation</vt:lpstr>
      <vt:lpstr>Besar Sampel</vt:lpstr>
      <vt:lpstr>Kriteria Sampel Penilitian</vt:lpstr>
      <vt:lpstr>Izin Penelitian dan Ethical Clearance</vt:lpstr>
      <vt:lpstr>Cara Kerja</vt:lpstr>
      <vt:lpstr>Alat dan Bahan</vt:lpstr>
      <vt:lpstr>Prosedur Pemeriksaan Rinomanometri</vt:lpstr>
      <vt:lpstr>Definisi Operasional</vt:lpstr>
      <vt:lpstr>Definisi Operasional</vt:lpstr>
      <vt:lpstr>Definisi Operasional</vt:lpstr>
      <vt:lpstr>Metode Analisis</vt:lpstr>
      <vt:lpstr>Alur Penelitian</vt:lpstr>
      <vt:lpstr>Hasil Penelitian dan Pembahasan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Hasil Penelitian</vt:lpstr>
      <vt:lpstr>Pembahasan</vt:lpstr>
      <vt:lpstr>Pembahasan</vt:lpstr>
      <vt:lpstr>Pembahasan</vt:lpstr>
      <vt:lpstr>Pembahasan</vt:lpstr>
      <vt:lpstr>Pembahasan</vt:lpstr>
      <vt:lpstr>Pembahasan</vt:lpstr>
      <vt:lpstr>Pembahasan</vt:lpstr>
      <vt:lpstr>Pembahasan</vt:lpstr>
      <vt:lpstr>Pembahasan</vt:lpstr>
      <vt:lpstr>Keterbatasan </vt:lpstr>
      <vt:lpstr>Kesimpulan</vt:lpstr>
      <vt:lpstr>Saran</vt:lpstr>
      <vt:lpstr>Lampiran</vt:lpstr>
      <vt:lpstr>Lampiran</vt:lpstr>
      <vt:lpstr>Terima 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UJI RINOMANOMETRI PADA PASIEN RINOSINUSITIS KRONIS PRIMER PRE DAN POST BEDAH SINUS ENDOSKOPI FUNGSIONAL (BSEF)</dc:title>
  <dc:creator>ASUS</dc:creator>
  <cp:lastModifiedBy>ASUS K413F</cp:lastModifiedBy>
  <cp:revision>35</cp:revision>
  <dcterms:modified xsi:type="dcterms:W3CDTF">2023-02-01T14:15:26Z</dcterms:modified>
</cp:coreProperties>
</file>